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482" r:id="rId5"/>
    <p:sldId id="508" r:id="rId6"/>
    <p:sldId id="494" r:id="rId7"/>
    <p:sldId id="530" r:id="rId8"/>
    <p:sldId id="475" r:id="rId9"/>
    <p:sldId id="515" r:id="rId10"/>
    <p:sldId id="480" r:id="rId11"/>
    <p:sldId id="505" r:id="rId12"/>
    <p:sldId id="516" r:id="rId13"/>
    <p:sldId id="488" r:id="rId14"/>
    <p:sldId id="517" r:id="rId15"/>
    <p:sldId id="518" r:id="rId16"/>
    <p:sldId id="520" r:id="rId17"/>
    <p:sldId id="519" r:id="rId18"/>
    <p:sldId id="521" r:id="rId19"/>
    <p:sldId id="522" r:id="rId20"/>
    <p:sldId id="529" r:id="rId21"/>
    <p:sldId id="510" r:id="rId22"/>
    <p:sldId id="523" r:id="rId23"/>
    <p:sldId id="524" r:id="rId24"/>
    <p:sldId id="526" r:id="rId25"/>
    <p:sldId id="525" r:id="rId26"/>
    <p:sldId id="527" r:id="rId27"/>
    <p:sldId id="528" r:id="rId28"/>
    <p:sldId id="509" r:id="rId29"/>
    <p:sldId id="501" r:id="rId30"/>
    <p:sldId id="507" r:id="rId31"/>
    <p:sldId id="511" r:id="rId32"/>
    <p:sldId id="513" r:id="rId33"/>
    <p:sldId id="512" r:id="rId34"/>
    <p:sldId id="514" r:id="rId35"/>
    <p:sldId id="476" r:id="rId36"/>
    <p:sldId id="498" r:id="rId37"/>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Crisp" initials="JC" lastIdx="1" clrIdx="0">
    <p:extLst>
      <p:ext uri="{19B8F6BF-5375-455C-9EA6-DF929625EA0E}">
        <p15:presenceInfo xmlns:p15="http://schemas.microsoft.com/office/powerpoint/2012/main" userId="S-1-5-21-1289688006-2115675923-1629539150-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546" autoAdjust="0"/>
    <p:restoredTop sz="94434" autoAdjust="0"/>
  </p:normalViewPr>
  <p:slideViewPr>
    <p:cSldViewPr snapToGrid="0" snapToObjects="1">
      <p:cViewPr varScale="1">
        <p:scale>
          <a:sx n="88" d="100"/>
          <a:sy n="88" d="100"/>
        </p:scale>
        <p:origin x="1795" y="62"/>
      </p:cViewPr>
      <p:guideLst>
        <p:guide orient="horz" pos="2160"/>
        <p:guide pos="2880"/>
      </p:guideLst>
    </p:cSldViewPr>
  </p:slideViewPr>
  <p:outlineViewPr>
    <p:cViewPr>
      <p:scale>
        <a:sx n="33" d="100"/>
        <a:sy n="33" d="100"/>
      </p:scale>
      <p:origin x="0" y="7806"/>
    </p:cViewPr>
  </p:outlineViewPr>
  <p:notesTextViewPr>
    <p:cViewPr>
      <p:scale>
        <a:sx n="3" d="2"/>
        <a:sy n="3" d="2"/>
      </p:scale>
      <p:origin x="0" y="0"/>
    </p:cViewPr>
  </p:notesTextViewPr>
  <p:sorterViewPr>
    <p:cViewPr varScale="1">
      <p:scale>
        <a:sx n="1" d="1"/>
        <a:sy n="1" d="1"/>
      </p:scale>
      <p:origin x="0" y="-1416"/>
    </p:cViewPr>
  </p:sorterViewPr>
  <p:notesViewPr>
    <p:cSldViewPr snapToGrid="0" snapToObjects="1">
      <p:cViewPr varScale="1">
        <p:scale>
          <a:sx n="51" d="100"/>
          <a:sy n="51" d="100"/>
        </p:scale>
        <p:origin x="-1980" y="-10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lang="en-ZA"/>
          </a:p>
        </p:txBody>
      </p:sp>
      <p:sp>
        <p:nvSpPr>
          <p:cNvPr id="4" name="Footer Placeholder 3"/>
          <p:cNvSpPr>
            <a:spLocks noGrp="1"/>
          </p:cNvSpPr>
          <p:nvPr>
            <p:ph type="ftr" sz="quarter" idx="2"/>
          </p:nvPr>
        </p:nvSpPr>
        <p:spPr>
          <a:xfrm>
            <a:off x="0" y="9446257"/>
            <a:ext cx="2972547" cy="497841"/>
          </a:xfrm>
          <a:prstGeom prst="rect">
            <a:avLst/>
          </a:prstGeom>
        </p:spPr>
        <p:txBody>
          <a:bodyPr vert="horz" lIns="91870" tIns="45935" rIns="91870" bIns="45935" rtlCol="0" anchor="b"/>
          <a:lstStyle>
            <a:lvl1pPr algn="l">
              <a:defRPr sz="1200"/>
            </a:lvl1pPr>
          </a:lstStyle>
          <a:p>
            <a:endParaRPr lang="en-ZA"/>
          </a:p>
        </p:txBody>
      </p:sp>
      <p:sp>
        <p:nvSpPr>
          <p:cNvPr id="5" name="Slide Number Placeholder 4"/>
          <p:cNvSpPr>
            <a:spLocks noGrp="1"/>
          </p:cNvSpPr>
          <p:nvPr>
            <p:ph type="sldNum" sz="quarter" idx="3"/>
          </p:nvPr>
        </p:nvSpPr>
        <p:spPr>
          <a:xfrm>
            <a:off x="3883852" y="9446257"/>
            <a:ext cx="2972547" cy="497841"/>
          </a:xfrm>
          <a:prstGeom prst="rect">
            <a:avLst/>
          </a:prstGeom>
        </p:spPr>
        <p:txBody>
          <a:bodyPr vert="horz" lIns="91870" tIns="45935" rIns="91870" bIns="45935" rtlCol="0" anchor="b"/>
          <a:lstStyle>
            <a:lvl1pPr algn="r">
              <a:defRPr sz="1200"/>
            </a:lvl1pPr>
          </a:lstStyle>
          <a:p>
            <a:fld id="{015F2CC4-45EE-4AA5-8A57-85E8721A1C5E}" type="slidenum">
              <a:rPr lang="en-ZA" smtClean="0"/>
              <a:pPr/>
              <a:t>‹#›</a:t>
            </a:fld>
            <a:endParaRPr lang="en-ZA"/>
          </a:p>
        </p:txBody>
      </p:sp>
    </p:spTree>
    <p:extLst>
      <p:ext uri="{BB962C8B-B14F-4D97-AF65-F5344CB8AC3E}">
        <p14:creationId xmlns:p14="http://schemas.microsoft.com/office/powerpoint/2010/main" val="308718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547" cy="497842"/>
          </a:xfrm>
          <a:prstGeom prst="rect">
            <a:avLst/>
          </a:prstGeom>
        </p:spPr>
        <p:txBody>
          <a:bodyPr vert="horz" lIns="91870" tIns="45935" rIns="91870" bIns="45935" rtlCol="0"/>
          <a:lstStyle>
            <a:lvl1pPr algn="l">
              <a:defRPr sz="1200"/>
            </a:lvl1pPr>
          </a:lstStyle>
          <a:p>
            <a:endParaRPr lang="en-ZA"/>
          </a:p>
        </p:txBody>
      </p:sp>
      <p:sp>
        <p:nvSpPr>
          <p:cNvPr id="3" name="Date Placeholder 2"/>
          <p:cNvSpPr>
            <a:spLocks noGrp="1"/>
          </p:cNvSpPr>
          <p:nvPr>
            <p:ph type="dt" idx="1"/>
          </p:nvPr>
        </p:nvSpPr>
        <p:spPr>
          <a:xfrm>
            <a:off x="3883852" y="0"/>
            <a:ext cx="2972547" cy="497842"/>
          </a:xfrm>
          <a:prstGeom prst="rect">
            <a:avLst/>
          </a:prstGeom>
        </p:spPr>
        <p:txBody>
          <a:bodyPr vert="horz" lIns="91870" tIns="45935" rIns="91870" bIns="45935" rtlCol="0"/>
          <a:lstStyle>
            <a:lvl1pPr algn="r">
              <a:defRPr sz="1200"/>
            </a:lvl1pPr>
          </a:lstStyle>
          <a:p>
            <a:fld id="{EF115658-171C-471B-972A-55663DE91B88}" type="datetimeFigureOut">
              <a:rPr lang="en-ZA" smtClean="0"/>
              <a:t>01/03/24</a:t>
            </a:fld>
            <a:endParaRPr lang="en-ZA"/>
          </a:p>
        </p:txBody>
      </p:sp>
      <p:sp>
        <p:nvSpPr>
          <p:cNvPr id="4" name="Slide Image Placeholder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70" tIns="45935" rIns="91870" bIns="45935" rtlCol="0" anchor="ctr"/>
          <a:lstStyle/>
          <a:p>
            <a:endParaRPr lang="en-ZA"/>
          </a:p>
        </p:txBody>
      </p:sp>
      <p:sp>
        <p:nvSpPr>
          <p:cNvPr id="5" name="Notes Placeholder 4"/>
          <p:cNvSpPr>
            <a:spLocks noGrp="1"/>
          </p:cNvSpPr>
          <p:nvPr>
            <p:ph type="body" sz="quarter" idx="3"/>
          </p:nvPr>
        </p:nvSpPr>
        <p:spPr>
          <a:xfrm>
            <a:off x="685480" y="4785955"/>
            <a:ext cx="5487041" cy="3915926"/>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7846"/>
            <a:ext cx="2972547" cy="497842"/>
          </a:xfrm>
          <a:prstGeom prst="rect">
            <a:avLst/>
          </a:prstGeom>
        </p:spPr>
        <p:txBody>
          <a:bodyPr vert="horz" lIns="91870" tIns="45935" rIns="91870" bIns="45935" rtlCol="0" anchor="b"/>
          <a:lstStyle>
            <a:lvl1pPr algn="l">
              <a:defRPr sz="1200"/>
            </a:lvl1pPr>
          </a:lstStyle>
          <a:p>
            <a:endParaRPr lang="en-ZA"/>
          </a:p>
        </p:txBody>
      </p:sp>
      <p:sp>
        <p:nvSpPr>
          <p:cNvPr id="7" name="Slide Number Placeholder 6"/>
          <p:cNvSpPr>
            <a:spLocks noGrp="1"/>
          </p:cNvSpPr>
          <p:nvPr>
            <p:ph type="sldNum" sz="quarter" idx="5"/>
          </p:nvPr>
        </p:nvSpPr>
        <p:spPr>
          <a:xfrm>
            <a:off x="3883852" y="9447846"/>
            <a:ext cx="2972547" cy="497842"/>
          </a:xfrm>
          <a:prstGeom prst="rect">
            <a:avLst/>
          </a:prstGeom>
        </p:spPr>
        <p:txBody>
          <a:bodyPr vert="horz" lIns="91870" tIns="45935" rIns="91870" bIns="45935" rtlCol="0" anchor="b"/>
          <a:lstStyle>
            <a:lvl1pPr algn="r">
              <a:defRPr sz="1200"/>
            </a:lvl1pPr>
          </a:lstStyle>
          <a:p>
            <a:fld id="{1252C815-204E-4303-857C-DE644801AB86}" type="slidenum">
              <a:rPr lang="en-ZA" smtClean="0"/>
              <a:t>‹#›</a:t>
            </a:fld>
            <a:endParaRPr lang="en-ZA"/>
          </a:p>
        </p:txBody>
      </p:sp>
    </p:spTree>
    <p:extLst>
      <p:ext uri="{BB962C8B-B14F-4D97-AF65-F5344CB8AC3E}">
        <p14:creationId xmlns:p14="http://schemas.microsoft.com/office/powerpoint/2010/main" val="189065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5524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99902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83391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80886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41293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85536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60063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1722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237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2138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4443642-0CA3-E540-B100-32C39A8505EA}" type="datetimeFigureOut">
              <a:rPr lang="en-US" smtClean="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1721363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43642-0CA3-E540-B100-32C39A8505EA}" type="datetimeFigureOut">
              <a:rPr lang="en-US" smtClean="0"/>
              <a:pPr/>
              <a:t>3/1/2024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EB500-41D9-214B-A3C8-B1D9F5325C85}" type="slidenum">
              <a:rPr lang="en-US" smtClean="0"/>
              <a:pPr/>
              <a:t>‹#›</a:t>
            </a:fld>
            <a:endParaRPr lang="en-US" dirty="0"/>
          </a:p>
        </p:txBody>
      </p:sp>
    </p:spTree>
    <p:extLst>
      <p:ext uri="{BB962C8B-B14F-4D97-AF65-F5344CB8AC3E}">
        <p14:creationId xmlns:p14="http://schemas.microsoft.com/office/powerpoint/2010/main" val="3721951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si=Zxd9Wwc6ZZBxzW7w&amp;v=rkhKSI3ZF8A&amp;feature=youtu.b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barnowl.co.za/knowledge-base/tip-of-the-month/frequently-asked-questions-about-upgrading-barnowl/" TargetMode="External"/><Relationship Id="rId7" Type="http://schemas.openxmlformats.org/officeDocument/2006/relationships/hyperlink" Target="mailto:support@barnowl.co.za"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barnowlidi.na1.teamsupport.com/login/user" TargetMode="External"/><Relationship Id="rId5" Type="http://schemas.openxmlformats.org/officeDocument/2006/relationships/hyperlink" Target="https://barnowl.co.za/wp-content/uploads/2023/05/BarnOwl-Minimum-System-Requirements-v11.1.pdf" TargetMode="External"/><Relationship Id="rId4" Type="http://schemas.openxmlformats.org/officeDocument/2006/relationships/hyperlink" Target="https://barnowl.co.za/wp-content/uploads/2023/05/Whats-New-in-BarnOwl-v1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arnowlidi.na1.teamsupport.com/login/user"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hyperlink" Target="https://barnowl.co.za/knowledge-base/spotlight-videos/17227/" TargetMode="External"/><Relationship Id="rId3" Type="http://schemas.openxmlformats.org/officeDocument/2006/relationships/hyperlink" Target="http://www.barnowl.co.za/" TargetMode="External"/><Relationship Id="rId7" Type="http://schemas.openxmlformats.org/officeDocument/2006/relationships/hyperlink" Target="https://barnowl.co.za/knowledge-base/spotlight/barnowl-spotlight-session-power-bi-and-ssrs-standard-report-pack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barnowl.co.za/spotlight-videos/barnowl-spotlight-session-barnowl-v11-1/" TargetMode="External"/><Relationship Id="rId5" Type="http://schemas.openxmlformats.org/officeDocument/2006/relationships/hyperlink" Target="https://barnowl.co.za/knowledge-base/knowledge-base-featured-main/spotlight-barnowls-new-state-of-the-art-web-based-application-v11/" TargetMode="External"/><Relationship Id="rId4" Type="http://schemas.openxmlformats.org/officeDocument/2006/relationships/hyperlink" Target="https://barnowl.co.za/barnowl-knowledge-base/" TargetMode="External"/><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hyperlink" Target="https://barnowl.co.za/wp-content/uploads/2023/05/Whats-New-in-BarnOwl-v11.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arnowl.co.za/wp-content/uploads/2023/05/Whats-New-in-BarnOwl-v11.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hyperlink" Target="https://barnowl.co.za/wp-content/uploads/2023/05/Whats-New-in-BarnOwl-v11.pdf"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nathan@barnowl.co.za"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barnowl.co.za/barnowl-knowledge-base/" TargetMode="External"/><Relationship Id="rId4" Type="http://schemas.openxmlformats.org/officeDocument/2006/relationships/hyperlink" Target="mailto:support@barnowl.co.z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855316"/>
            <a:ext cx="9143999"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BarnOwl </a:t>
            </a:r>
            <a:r>
              <a:rPr kumimoji="0" lang="en-US" sz="4000" b="1" i="0" u="none" strike="noStrike" kern="1200" cap="none" spc="0" normalizeH="0" baseline="0" noProof="0" dirty="0" smtClean="0">
                <a:ln>
                  <a:noFill/>
                </a:ln>
                <a:solidFill>
                  <a:srgbClr val="FF0000"/>
                </a:solidFill>
                <a:effectLst/>
                <a:uLnTx/>
                <a:uFillTx/>
                <a:latin typeface="Calibri"/>
                <a:ea typeface="+mn-ea"/>
                <a:cs typeface="+mn-cs"/>
              </a:rPr>
              <a:t>V11.2</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itle 2"/>
          <p:cNvSpPr txBox="1">
            <a:spLocks/>
          </p:cNvSpPr>
          <p:nvPr/>
        </p:nvSpPr>
        <p:spPr>
          <a:xfrm>
            <a:off x="1" y="2569129"/>
            <a:ext cx="9143998" cy="157619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rgbClr val="FF0000"/>
                </a:solidFill>
                <a:latin typeface="Brandon Grotesque Regular" panose="020B0503020203060202" pitchFamily="34" charset="0"/>
              </a:rPr>
              <a:t>FULLY INTEGRATED RISK MANAGEMENT, COMPLIANCE AND AUDIT </a:t>
            </a:r>
          </a:p>
          <a:p>
            <a:r>
              <a:rPr lang="en-ZA" sz="2000" b="1" dirty="0" smtClean="0">
                <a:solidFill>
                  <a:srgbClr val="FF0000"/>
                </a:solidFill>
                <a:latin typeface="Brandon Grotesque Regular" panose="020B0503020203060202" pitchFamily="34" charset="0"/>
              </a:rPr>
              <a:t>SOFTWARE</a:t>
            </a:r>
            <a:endParaRPr lang="en-ZA" sz="2000" b="1" dirty="0">
              <a:solidFill>
                <a:srgbClr val="FF0000"/>
              </a:solidFill>
              <a:latin typeface="Brandon Grotesque Regular" panose="020B0503020203060202" pitchFamily="34" charset="0"/>
            </a:endParaRPr>
          </a:p>
        </p:txBody>
      </p:sp>
      <p:sp>
        <p:nvSpPr>
          <p:cNvPr id="4" name="Subtitle 3"/>
          <p:cNvSpPr>
            <a:spLocks noGrp="1"/>
          </p:cNvSpPr>
          <p:nvPr>
            <p:ph type="subTitle" idx="1"/>
          </p:nvPr>
        </p:nvSpPr>
        <p:spPr>
          <a:xfrm>
            <a:off x="0" y="3947021"/>
            <a:ext cx="9143998" cy="1617092"/>
          </a:xfrm>
        </p:spPr>
        <p:txBody>
          <a:bodyPr>
            <a:normAutofit fontScale="85000" lnSpcReduction="20000"/>
          </a:bodyPr>
          <a:lstStyle/>
          <a:p>
            <a:r>
              <a:rPr lang="en-US" sz="2400" dirty="0" smtClean="0">
                <a:solidFill>
                  <a:srgbClr val="FF0000"/>
                </a:solidFill>
              </a:rPr>
              <a:t>BarnOwl V11.2 spotlight</a:t>
            </a:r>
          </a:p>
          <a:p>
            <a:r>
              <a:rPr lang="en-US" sz="2400" dirty="0" smtClean="0">
                <a:solidFill>
                  <a:srgbClr val="FF0000"/>
                </a:solidFill>
              </a:rPr>
              <a:t>29 February 2024</a:t>
            </a:r>
          </a:p>
          <a:p>
            <a:r>
              <a:rPr lang="en-US" sz="2400" dirty="0" smtClean="0">
                <a:solidFill>
                  <a:srgbClr val="FF0000"/>
                </a:solidFill>
              </a:rPr>
              <a:t>Presented by Jonathan </a:t>
            </a:r>
            <a:r>
              <a:rPr lang="en-US" sz="2400" dirty="0" smtClean="0">
                <a:solidFill>
                  <a:srgbClr val="FF0000"/>
                </a:solidFill>
              </a:rPr>
              <a:t>Crisp</a:t>
            </a:r>
          </a:p>
          <a:p>
            <a:endParaRPr lang="en-US" sz="2400" dirty="0">
              <a:solidFill>
                <a:srgbClr val="FF0000"/>
              </a:solidFill>
            </a:endParaRPr>
          </a:p>
          <a:p>
            <a:r>
              <a:rPr lang="en-US" sz="2400" dirty="0" smtClean="0">
                <a:solidFill>
                  <a:srgbClr val="FF0000"/>
                </a:solidFill>
                <a:hlinkClick r:id="rId3"/>
              </a:rPr>
              <a:t>Click here for session recording</a:t>
            </a:r>
            <a:endParaRPr lang="en-ZA" sz="2400" dirty="0">
              <a:solidFill>
                <a:srgbClr val="FF0000"/>
              </a:solidFill>
            </a:endParaRPr>
          </a:p>
        </p:txBody>
      </p:sp>
      <p:sp>
        <p:nvSpPr>
          <p:cNvPr id="6" name="Rectangle 5"/>
          <p:cNvSpPr/>
          <p:nvPr/>
        </p:nvSpPr>
        <p:spPr>
          <a:xfrm>
            <a:off x="596854" y="5194781"/>
            <a:ext cx="8161555" cy="369332"/>
          </a:xfrm>
          <a:prstGeom prst="rect">
            <a:avLst/>
          </a:prstGeom>
        </p:spPr>
        <p:txBody>
          <a:bodyPr wrap="square">
            <a:spAutoFit/>
          </a:bodyPr>
          <a:lstStyle/>
          <a:p>
            <a:endParaRPr lang="en-ZA" dirty="0"/>
          </a:p>
        </p:txBody>
      </p:sp>
    </p:spTree>
    <p:extLst>
      <p:ext uri="{BB962C8B-B14F-4D97-AF65-F5344CB8AC3E}">
        <p14:creationId xmlns:p14="http://schemas.microsoft.com/office/powerpoint/2010/main" val="1966484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a:solidFill>
                  <a:srgbClr val="FF0000"/>
                </a:solidFill>
              </a:rPr>
              <a:t>My </a:t>
            </a:r>
            <a:r>
              <a:rPr lang="en-US" sz="2800" dirty="0" smtClean="0">
                <a:solidFill>
                  <a:srgbClr val="FF0000"/>
                </a:solidFill>
              </a:rPr>
              <a:t>Questionnaires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95087" y="709039"/>
            <a:ext cx="8929356" cy="4369086"/>
          </a:xfrm>
          <a:prstGeom prst="rect">
            <a:avLst/>
          </a:prstGeom>
        </p:spPr>
      </p:pic>
      <p:pic>
        <p:nvPicPr>
          <p:cNvPr id="5" name="Picture 4"/>
          <p:cNvPicPr>
            <a:picLocks noChangeAspect="1"/>
          </p:cNvPicPr>
          <p:nvPr/>
        </p:nvPicPr>
        <p:blipFill>
          <a:blip r:embed="rId3"/>
          <a:stretch>
            <a:fillRect/>
          </a:stretch>
        </p:blipFill>
        <p:spPr>
          <a:xfrm>
            <a:off x="1471211" y="2294205"/>
            <a:ext cx="7553232" cy="4083885"/>
          </a:xfrm>
          <a:prstGeom prst="rect">
            <a:avLst/>
          </a:prstGeom>
        </p:spPr>
      </p:pic>
      <p:sp>
        <p:nvSpPr>
          <p:cNvPr id="8" name="Rectangle 7"/>
          <p:cNvSpPr/>
          <p:nvPr/>
        </p:nvSpPr>
        <p:spPr>
          <a:xfrm>
            <a:off x="1471211" y="2294205"/>
            <a:ext cx="7553232" cy="408388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261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CSAs (Control Self Assessment)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5" name="Picture 4"/>
          <p:cNvPicPr>
            <a:picLocks noChangeAspect="1"/>
          </p:cNvPicPr>
          <p:nvPr/>
        </p:nvPicPr>
        <p:blipFill>
          <a:blip r:embed="rId2"/>
          <a:stretch>
            <a:fillRect/>
          </a:stretch>
        </p:blipFill>
        <p:spPr>
          <a:xfrm>
            <a:off x="89339" y="597378"/>
            <a:ext cx="8889958" cy="4459364"/>
          </a:xfrm>
          <a:prstGeom prst="rect">
            <a:avLst/>
          </a:prstGeom>
        </p:spPr>
      </p:pic>
      <p:pic>
        <p:nvPicPr>
          <p:cNvPr id="7" name="Picture 6"/>
          <p:cNvPicPr>
            <a:picLocks noChangeAspect="1"/>
          </p:cNvPicPr>
          <p:nvPr/>
        </p:nvPicPr>
        <p:blipFill>
          <a:blip r:embed="rId3"/>
          <a:stretch>
            <a:fillRect/>
          </a:stretch>
        </p:blipFill>
        <p:spPr>
          <a:xfrm>
            <a:off x="58743" y="597378"/>
            <a:ext cx="8951149" cy="4459364"/>
          </a:xfrm>
          <a:prstGeom prst="rect">
            <a:avLst/>
          </a:prstGeom>
        </p:spPr>
      </p:pic>
      <p:pic>
        <p:nvPicPr>
          <p:cNvPr id="8" name="Picture 7"/>
          <p:cNvPicPr>
            <a:picLocks noChangeAspect="1"/>
          </p:cNvPicPr>
          <p:nvPr/>
        </p:nvPicPr>
        <p:blipFill>
          <a:blip r:embed="rId4"/>
          <a:stretch>
            <a:fillRect/>
          </a:stretch>
        </p:blipFill>
        <p:spPr>
          <a:xfrm>
            <a:off x="1943961" y="2081155"/>
            <a:ext cx="4628109" cy="2215423"/>
          </a:xfrm>
          <a:prstGeom prst="rect">
            <a:avLst/>
          </a:prstGeom>
        </p:spPr>
      </p:pic>
      <p:sp>
        <p:nvSpPr>
          <p:cNvPr id="11" name="Rectangle 10"/>
          <p:cNvSpPr/>
          <p:nvPr/>
        </p:nvSpPr>
        <p:spPr>
          <a:xfrm>
            <a:off x="1876149" y="2095849"/>
            <a:ext cx="4695921" cy="22007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5"/>
          <a:stretch>
            <a:fillRect/>
          </a:stretch>
        </p:blipFill>
        <p:spPr>
          <a:xfrm>
            <a:off x="1876149" y="2081155"/>
            <a:ext cx="6658394" cy="2769745"/>
          </a:xfrm>
          <a:prstGeom prst="rect">
            <a:avLst/>
          </a:prstGeom>
        </p:spPr>
      </p:pic>
      <p:sp>
        <p:nvSpPr>
          <p:cNvPr id="12" name="Rectangle 11"/>
          <p:cNvSpPr/>
          <p:nvPr/>
        </p:nvSpPr>
        <p:spPr>
          <a:xfrm>
            <a:off x="1876149" y="2099526"/>
            <a:ext cx="6658394" cy="27660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2" name="Picture 1"/>
          <p:cNvPicPr>
            <a:picLocks noChangeAspect="1"/>
          </p:cNvPicPr>
          <p:nvPr/>
        </p:nvPicPr>
        <p:blipFill>
          <a:blip r:embed="rId6"/>
          <a:stretch>
            <a:fillRect/>
          </a:stretch>
        </p:blipFill>
        <p:spPr>
          <a:xfrm>
            <a:off x="1388124" y="2081155"/>
            <a:ext cx="7591173" cy="3799885"/>
          </a:xfrm>
          <a:prstGeom prst="rect">
            <a:avLst/>
          </a:prstGeom>
        </p:spPr>
      </p:pic>
      <p:sp>
        <p:nvSpPr>
          <p:cNvPr id="13" name="Rectangle 12"/>
          <p:cNvSpPr/>
          <p:nvPr/>
        </p:nvSpPr>
        <p:spPr>
          <a:xfrm>
            <a:off x="1372826" y="2041612"/>
            <a:ext cx="7621768" cy="383942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006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RSAs (Risk Self Assessment)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92663" y="589402"/>
            <a:ext cx="8934203" cy="4335138"/>
          </a:xfrm>
          <a:prstGeom prst="rect">
            <a:avLst/>
          </a:prstGeom>
        </p:spPr>
      </p:pic>
      <p:pic>
        <p:nvPicPr>
          <p:cNvPr id="5" name="Picture 4"/>
          <p:cNvPicPr>
            <a:picLocks noChangeAspect="1"/>
          </p:cNvPicPr>
          <p:nvPr/>
        </p:nvPicPr>
        <p:blipFill>
          <a:blip r:embed="rId3"/>
          <a:stretch>
            <a:fillRect/>
          </a:stretch>
        </p:blipFill>
        <p:spPr>
          <a:xfrm>
            <a:off x="92663" y="589401"/>
            <a:ext cx="8934203" cy="4456323"/>
          </a:xfrm>
          <a:prstGeom prst="rect">
            <a:avLst/>
          </a:prstGeom>
        </p:spPr>
      </p:pic>
    </p:spTree>
    <p:extLst>
      <p:ext uri="{BB962C8B-B14F-4D97-AF65-F5344CB8AC3E}">
        <p14:creationId xmlns:p14="http://schemas.microsoft.com/office/powerpoint/2010/main" val="97638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Key Indicators by Unit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100127" y="693546"/>
            <a:ext cx="8933703" cy="4334729"/>
          </a:xfrm>
          <a:prstGeom prst="rect">
            <a:avLst/>
          </a:prstGeom>
        </p:spPr>
      </p:pic>
      <p:pic>
        <p:nvPicPr>
          <p:cNvPr id="4" name="Picture 3"/>
          <p:cNvPicPr>
            <a:picLocks noChangeAspect="1"/>
          </p:cNvPicPr>
          <p:nvPr/>
        </p:nvPicPr>
        <p:blipFill>
          <a:blip r:embed="rId3"/>
          <a:stretch>
            <a:fillRect/>
          </a:stretch>
        </p:blipFill>
        <p:spPr>
          <a:xfrm>
            <a:off x="1420832" y="1042352"/>
            <a:ext cx="7612998" cy="4241031"/>
          </a:xfrm>
          <a:prstGeom prst="rect">
            <a:avLst/>
          </a:prstGeom>
        </p:spPr>
      </p:pic>
      <p:pic>
        <p:nvPicPr>
          <p:cNvPr id="6" name="Picture 5"/>
          <p:cNvPicPr>
            <a:picLocks noChangeAspect="1"/>
          </p:cNvPicPr>
          <p:nvPr/>
        </p:nvPicPr>
        <p:blipFill>
          <a:blip r:embed="rId4"/>
          <a:stretch>
            <a:fillRect/>
          </a:stretch>
        </p:blipFill>
        <p:spPr>
          <a:xfrm>
            <a:off x="2862522" y="3224253"/>
            <a:ext cx="3681497" cy="3355106"/>
          </a:xfrm>
          <a:prstGeom prst="rect">
            <a:avLst/>
          </a:prstGeom>
        </p:spPr>
      </p:pic>
      <p:sp>
        <p:nvSpPr>
          <p:cNvPr id="8" name="Rectangle 7"/>
          <p:cNvSpPr/>
          <p:nvPr/>
        </p:nvSpPr>
        <p:spPr>
          <a:xfrm>
            <a:off x="2765234" y="3246286"/>
            <a:ext cx="3855903" cy="333307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7" name="Picture 6"/>
          <p:cNvPicPr>
            <a:picLocks noChangeAspect="1"/>
          </p:cNvPicPr>
          <p:nvPr/>
        </p:nvPicPr>
        <p:blipFill>
          <a:blip r:embed="rId5"/>
          <a:stretch>
            <a:fillRect/>
          </a:stretch>
        </p:blipFill>
        <p:spPr>
          <a:xfrm>
            <a:off x="875956" y="3246286"/>
            <a:ext cx="8036690" cy="3404347"/>
          </a:xfrm>
          <a:prstGeom prst="rect">
            <a:avLst/>
          </a:prstGeom>
        </p:spPr>
      </p:pic>
      <p:sp>
        <p:nvSpPr>
          <p:cNvPr id="11" name="Rectangle 10"/>
          <p:cNvSpPr/>
          <p:nvPr/>
        </p:nvSpPr>
        <p:spPr>
          <a:xfrm>
            <a:off x="875956" y="3224254"/>
            <a:ext cx="8157874" cy="344841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338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My Key Indicators (KPI, KRI, KCI) – showing my non finalised KIs</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110857" y="664971"/>
            <a:ext cx="8885160" cy="4325670"/>
          </a:xfrm>
          <a:prstGeom prst="rect">
            <a:avLst/>
          </a:prstGeom>
        </p:spPr>
      </p:pic>
      <p:sp>
        <p:nvSpPr>
          <p:cNvPr id="7" name="Rectangle 6"/>
          <p:cNvSpPr/>
          <p:nvPr/>
        </p:nvSpPr>
        <p:spPr>
          <a:xfrm>
            <a:off x="1443209" y="2116863"/>
            <a:ext cx="7458419" cy="270852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p:cNvPicPr>
            <a:picLocks noChangeAspect="1"/>
          </p:cNvPicPr>
          <p:nvPr/>
        </p:nvPicPr>
        <p:blipFill>
          <a:blip r:embed="rId3"/>
          <a:stretch>
            <a:fillRect/>
          </a:stretch>
        </p:blipFill>
        <p:spPr>
          <a:xfrm>
            <a:off x="1543796" y="2204129"/>
            <a:ext cx="7272674" cy="2533994"/>
          </a:xfrm>
          <a:prstGeom prst="rect">
            <a:avLst/>
          </a:prstGeom>
        </p:spPr>
      </p:pic>
    </p:spTree>
    <p:extLst>
      <p:ext uri="{BB962C8B-B14F-4D97-AF65-F5344CB8AC3E}">
        <p14:creationId xmlns:p14="http://schemas.microsoft.com/office/powerpoint/2010/main" val="27060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Key Indicator </a:t>
            </a:r>
            <a:r>
              <a:rPr lang="en-US" sz="2800" dirty="0">
                <a:solidFill>
                  <a:srgbClr val="FF0000"/>
                </a:solidFill>
              </a:rPr>
              <a:t>p</a:t>
            </a:r>
            <a:r>
              <a:rPr lang="en-US" sz="2800" dirty="0" smtClean="0">
                <a:solidFill>
                  <a:srgbClr val="FF0000"/>
                </a:solidFill>
              </a:rPr>
              <a:t>eriod values </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3" name="Picture 2"/>
          <p:cNvPicPr>
            <a:picLocks noChangeAspect="1"/>
          </p:cNvPicPr>
          <p:nvPr/>
        </p:nvPicPr>
        <p:blipFill>
          <a:blip r:embed="rId2"/>
          <a:stretch>
            <a:fillRect/>
          </a:stretch>
        </p:blipFill>
        <p:spPr>
          <a:xfrm>
            <a:off x="128975" y="642937"/>
            <a:ext cx="8801448" cy="4314653"/>
          </a:xfrm>
          <a:prstGeom prst="rect">
            <a:avLst/>
          </a:prstGeom>
        </p:spPr>
      </p:pic>
      <p:pic>
        <p:nvPicPr>
          <p:cNvPr id="4" name="Picture 3"/>
          <p:cNvPicPr>
            <a:picLocks noChangeAspect="1"/>
          </p:cNvPicPr>
          <p:nvPr/>
        </p:nvPicPr>
        <p:blipFill>
          <a:blip r:embed="rId3"/>
          <a:stretch>
            <a:fillRect/>
          </a:stretch>
        </p:blipFill>
        <p:spPr>
          <a:xfrm>
            <a:off x="609969" y="1448546"/>
            <a:ext cx="7839459" cy="4074864"/>
          </a:xfrm>
          <a:prstGeom prst="rect">
            <a:avLst/>
          </a:prstGeom>
        </p:spPr>
      </p:pic>
      <p:sp>
        <p:nvSpPr>
          <p:cNvPr id="7" name="Rectangle 6"/>
          <p:cNvSpPr/>
          <p:nvPr/>
        </p:nvSpPr>
        <p:spPr>
          <a:xfrm>
            <a:off x="609968" y="1455874"/>
            <a:ext cx="7928103" cy="413501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392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8"/>
            <a:ext cx="9144000" cy="613384"/>
          </a:xfrm>
        </p:spPr>
        <p:txBody>
          <a:bodyPr>
            <a:normAutofit/>
          </a:bodyPr>
          <a:lstStyle/>
          <a:p>
            <a:r>
              <a:rPr lang="en-US" sz="2000" dirty="0" smtClean="0">
                <a:solidFill>
                  <a:srgbClr val="FF0000"/>
                </a:solidFill>
              </a:rPr>
              <a:t>Recurrence enhancements - Action Plans, RSAs, CSAs, Surveys &amp; Questionnaires</a:t>
            </a:r>
            <a:endParaRPr lang="en-US" sz="2000" dirty="0">
              <a:solidFill>
                <a:srgbClr val="FF0000"/>
              </a:solidFill>
            </a:endParaRPr>
          </a:p>
        </p:txBody>
      </p:sp>
      <p:pic>
        <p:nvPicPr>
          <p:cNvPr id="2" name="Picture 1"/>
          <p:cNvPicPr>
            <a:picLocks noChangeAspect="1"/>
          </p:cNvPicPr>
          <p:nvPr/>
        </p:nvPicPr>
        <p:blipFill>
          <a:blip r:embed="rId2"/>
          <a:stretch>
            <a:fillRect/>
          </a:stretch>
        </p:blipFill>
        <p:spPr>
          <a:xfrm>
            <a:off x="99209" y="1149713"/>
            <a:ext cx="8945639" cy="4418793"/>
          </a:xfrm>
          <a:prstGeom prst="rect">
            <a:avLst/>
          </a:prstGeom>
        </p:spPr>
      </p:pic>
      <p:pic>
        <p:nvPicPr>
          <p:cNvPr id="5" name="Picture 4"/>
          <p:cNvPicPr>
            <a:picLocks noChangeAspect="1"/>
          </p:cNvPicPr>
          <p:nvPr/>
        </p:nvPicPr>
        <p:blipFill>
          <a:blip r:embed="rId3"/>
          <a:stretch>
            <a:fillRect/>
          </a:stretch>
        </p:blipFill>
        <p:spPr>
          <a:xfrm>
            <a:off x="2057054" y="2212821"/>
            <a:ext cx="5610685" cy="3784986"/>
          </a:xfrm>
          <a:prstGeom prst="rect">
            <a:avLst/>
          </a:prstGeom>
        </p:spPr>
      </p:pic>
      <p:sp>
        <p:nvSpPr>
          <p:cNvPr id="8" name="Rectangle 7"/>
          <p:cNvSpPr/>
          <p:nvPr/>
        </p:nvSpPr>
        <p:spPr>
          <a:xfrm>
            <a:off x="1957901" y="2182909"/>
            <a:ext cx="5797974" cy="384480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240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Query Reports in BarnOwl Web</a:t>
            </a:r>
            <a:endParaRPr lang="en-ZA" sz="2400" dirty="0">
              <a:solidFill>
                <a:srgbClr val="FF0000"/>
              </a:solidFill>
            </a:endParaRPr>
          </a:p>
        </p:txBody>
      </p:sp>
      <p:pic>
        <p:nvPicPr>
          <p:cNvPr id="2" name="Picture 1"/>
          <p:cNvPicPr>
            <a:picLocks noChangeAspect="1"/>
          </p:cNvPicPr>
          <p:nvPr/>
        </p:nvPicPr>
        <p:blipFill>
          <a:blip r:embed="rId2"/>
          <a:stretch>
            <a:fillRect/>
          </a:stretch>
        </p:blipFill>
        <p:spPr>
          <a:xfrm>
            <a:off x="64008" y="607310"/>
            <a:ext cx="8997696" cy="4375130"/>
          </a:xfrm>
          <a:prstGeom prst="rect">
            <a:avLst/>
          </a:prstGeom>
        </p:spPr>
      </p:pic>
      <p:pic>
        <p:nvPicPr>
          <p:cNvPr id="4" name="Picture 3"/>
          <p:cNvPicPr>
            <a:picLocks noChangeAspect="1"/>
          </p:cNvPicPr>
          <p:nvPr/>
        </p:nvPicPr>
        <p:blipFill>
          <a:blip r:embed="rId3"/>
          <a:stretch>
            <a:fillRect/>
          </a:stretch>
        </p:blipFill>
        <p:spPr>
          <a:xfrm>
            <a:off x="64008" y="648682"/>
            <a:ext cx="8997696" cy="4622891"/>
          </a:xfrm>
          <a:prstGeom prst="rect">
            <a:avLst/>
          </a:prstGeom>
        </p:spPr>
      </p:pic>
      <p:sp>
        <p:nvSpPr>
          <p:cNvPr id="7" name="Rectangle 6"/>
          <p:cNvSpPr/>
          <p:nvPr/>
        </p:nvSpPr>
        <p:spPr>
          <a:xfrm>
            <a:off x="64008" y="594800"/>
            <a:ext cx="8997696" cy="467677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8348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Risk </a:t>
            </a:r>
            <a:r>
              <a:rPr lang="en-US" sz="2400" dirty="0">
                <a:solidFill>
                  <a:srgbClr val="FF0000"/>
                </a:solidFill>
              </a:rPr>
              <a:t>dashboard</a:t>
            </a:r>
            <a:endParaRPr lang="en-ZA" sz="2400" dirty="0">
              <a:solidFill>
                <a:srgbClr val="FF0000"/>
              </a:solidFill>
            </a:endParaRPr>
          </a:p>
        </p:txBody>
      </p:sp>
      <p:pic>
        <p:nvPicPr>
          <p:cNvPr id="3" name="Picture 2"/>
          <p:cNvPicPr>
            <a:picLocks noChangeAspect="1"/>
          </p:cNvPicPr>
          <p:nvPr/>
        </p:nvPicPr>
        <p:blipFill>
          <a:blip r:embed="rId2"/>
          <a:stretch>
            <a:fillRect/>
          </a:stretch>
        </p:blipFill>
        <p:spPr>
          <a:xfrm>
            <a:off x="205133" y="576574"/>
            <a:ext cx="8839768" cy="4821692"/>
          </a:xfrm>
          <a:prstGeom prst="rect">
            <a:avLst/>
          </a:prstGeom>
        </p:spPr>
      </p:pic>
      <p:sp>
        <p:nvSpPr>
          <p:cNvPr id="7" name="Rectangle 6"/>
          <p:cNvSpPr/>
          <p:nvPr/>
        </p:nvSpPr>
        <p:spPr>
          <a:xfrm>
            <a:off x="205133" y="5055251"/>
            <a:ext cx="8839768" cy="3430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1658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Risk dashboard</a:t>
            </a:r>
            <a:endParaRPr lang="en-ZA" sz="2400" dirty="0">
              <a:solidFill>
                <a:srgbClr val="FF0000"/>
              </a:solidFill>
            </a:endParaRPr>
          </a:p>
        </p:txBody>
      </p:sp>
      <p:pic>
        <p:nvPicPr>
          <p:cNvPr id="2" name="Picture 1"/>
          <p:cNvPicPr>
            <a:picLocks noChangeAspect="1"/>
          </p:cNvPicPr>
          <p:nvPr/>
        </p:nvPicPr>
        <p:blipFill>
          <a:blip r:embed="rId2"/>
          <a:stretch>
            <a:fillRect/>
          </a:stretch>
        </p:blipFill>
        <p:spPr>
          <a:xfrm>
            <a:off x="176557" y="600878"/>
            <a:ext cx="8885147" cy="4837986"/>
          </a:xfrm>
          <a:prstGeom prst="rect">
            <a:avLst/>
          </a:prstGeom>
        </p:spPr>
      </p:pic>
      <p:sp>
        <p:nvSpPr>
          <p:cNvPr id="5" name="Rectangle 4"/>
          <p:cNvSpPr/>
          <p:nvPr/>
        </p:nvSpPr>
        <p:spPr>
          <a:xfrm>
            <a:off x="205133" y="5055251"/>
            <a:ext cx="8839768" cy="34301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09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BarnOwl V11.2 - Agenda</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429658" y="827592"/>
            <a:ext cx="8361804" cy="5297785"/>
          </a:xfrm>
          <a:prstGeom prst="rect">
            <a:avLst/>
          </a:prstGeom>
        </p:spPr>
        <p:txBody>
          <a:bodyPr>
            <a:noAutofit/>
          </a:bodyPr>
          <a:lstStyle/>
          <a:p>
            <a:pPr>
              <a:spcBef>
                <a:spcPts val="0"/>
              </a:spcBef>
              <a:spcAft>
                <a:spcPts val="1800"/>
              </a:spcAft>
            </a:pPr>
            <a:r>
              <a:rPr lang="en-US" sz="2000" dirty="0" smtClean="0">
                <a:solidFill>
                  <a:srgbClr val="FF0000"/>
                </a:solidFill>
              </a:rPr>
              <a:t>BarnOwl introduction</a:t>
            </a:r>
          </a:p>
          <a:p>
            <a:pPr>
              <a:spcBef>
                <a:spcPts val="0"/>
              </a:spcBef>
              <a:spcAft>
                <a:spcPts val="1800"/>
              </a:spcAft>
            </a:pPr>
            <a:r>
              <a:rPr lang="en-US" sz="2000" dirty="0" smtClean="0">
                <a:solidFill>
                  <a:srgbClr val="FF0000"/>
                </a:solidFill>
              </a:rPr>
              <a:t>BarnOwl Desktop and BarnOwl Web</a:t>
            </a:r>
          </a:p>
          <a:p>
            <a:pPr>
              <a:spcBef>
                <a:spcPts val="0"/>
              </a:spcBef>
              <a:spcAft>
                <a:spcPts val="1800"/>
              </a:spcAft>
            </a:pPr>
            <a:r>
              <a:rPr lang="en-US" sz="2000" dirty="0" smtClean="0">
                <a:solidFill>
                  <a:srgbClr val="FF0000"/>
                </a:solidFill>
              </a:rPr>
              <a:t>Features </a:t>
            </a:r>
            <a:r>
              <a:rPr lang="en-US" sz="2000" dirty="0">
                <a:solidFill>
                  <a:srgbClr val="FF0000"/>
                </a:solidFill>
              </a:rPr>
              <a:t>of BarnOwl </a:t>
            </a:r>
            <a:r>
              <a:rPr lang="en-US" sz="2000" dirty="0" smtClean="0">
                <a:solidFill>
                  <a:srgbClr val="FF0000"/>
                </a:solidFill>
              </a:rPr>
              <a:t>v11.2</a:t>
            </a:r>
            <a:endParaRPr lang="en-US" sz="2000" dirty="0">
              <a:solidFill>
                <a:srgbClr val="FF0000"/>
              </a:solidFill>
            </a:endParaRPr>
          </a:p>
          <a:p>
            <a:pPr>
              <a:spcBef>
                <a:spcPts val="0"/>
              </a:spcBef>
              <a:spcAft>
                <a:spcPts val="1800"/>
              </a:spcAft>
            </a:pPr>
            <a:r>
              <a:rPr lang="en-US" sz="2000" dirty="0" smtClean="0">
                <a:solidFill>
                  <a:srgbClr val="FF0000"/>
                </a:solidFill>
              </a:rPr>
              <a:t>Demo BarnOwl v11.2: </a:t>
            </a:r>
            <a:r>
              <a:rPr lang="en-US" sz="1800" dirty="0" smtClean="0">
                <a:solidFill>
                  <a:srgbClr val="FF0000"/>
                </a:solidFill>
              </a:rPr>
              <a:t>Surveys</a:t>
            </a:r>
            <a:r>
              <a:rPr lang="en-US" sz="1800" dirty="0">
                <a:solidFill>
                  <a:srgbClr val="FF0000"/>
                </a:solidFill>
              </a:rPr>
              <a:t>, </a:t>
            </a:r>
            <a:r>
              <a:rPr lang="en-US" sz="1800" dirty="0" smtClean="0">
                <a:solidFill>
                  <a:srgbClr val="FF0000"/>
                </a:solidFill>
              </a:rPr>
              <a:t>Questionnaires, RSAs, CSAs, Key Indicators (KIs)</a:t>
            </a:r>
          </a:p>
          <a:p>
            <a:pPr>
              <a:spcBef>
                <a:spcPts val="0"/>
              </a:spcBef>
              <a:spcAft>
                <a:spcPts val="1800"/>
              </a:spcAft>
            </a:pPr>
            <a:r>
              <a:rPr lang="en-US" sz="2000" dirty="0" smtClean="0">
                <a:solidFill>
                  <a:srgbClr val="FF0000"/>
                </a:solidFill>
              </a:rPr>
              <a:t>Demo BarnOwl v11.2 Power BI </a:t>
            </a:r>
            <a:endParaRPr lang="en-US" sz="2000" dirty="0">
              <a:solidFill>
                <a:srgbClr val="FF0000"/>
              </a:solidFill>
            </a:endParaRPr>
          </a:p>
          <a:p>
            <a:pPr>
              <a:spcBef>
                <a:spcPts val="0"/>
              </a:spcBef>
              <a:spcAft>
                <a:spcPts val="1800"/>
              </a:spcAft>
            </a:pPr>
            <a:r>
              <a:rPr lang="en-US" sz="2000" dirty="0" smtClean="0">
                <a:solidFill>
                  <a:srgbClr val="FF0000"/>
                </a:solidFill>
              </a:rPr>
              <a:t>How </a:t>
            </a:r>
            <a:r>
              <a:rPr lang="en-US" sz="2000" dirty="0">
                <a:solidFill>
                  <a:srgbClr val="FF0000"/>
                </a:solidFill>
              </a:rPr>
              <a:t>do I upgrade to BarnOwl </a:t>
            </a:r>
            <a:r>
              <a:rPr lang="en-US" sz="2000" dirty="0" smtClean="0">
                <a:solidFill>
                  <a:srgbClr val="FF0000"/>
                </a:solidFill>
              </a:rPr>
              <a:t>v11?</a:t>
            </a:r>
          </a:p>
          <a:p>
            <a:pPr>
              <a:spcBef>
                <a:spcPts val="0"/>
              </a:spcBef>
              <a:spcAft>
                <a:spcPts val="1800"/>
              </a:spcAft>
            </a:pPr>
            <a:r>
              <a:rPr lang="en-US" sz="2000" dirty="0" smtClean="0">
                <a:solidFill>
                  <a:srgbClr val="FF0000"/>
                </a:solidFill>
              </a:rPr>
              <a:t>Conclusion</a:t>
            </a:r>
            <a:endParaRPr lang="en-US" sz="2000" dirty="0">
              <a:solidFill>
                <a:srgbClr val="FF0000"/>
              </a:solidFill>
            </a:endParaRPr>
          </a:p>
        </p:txBody>
      </p:sp>
    </p:spTree>
    <p:extLst>
      <p:ext uri="{BB962C8B-B14F-4D97-AF65-F5344CB8AC3E}">
        <p14:creationId xmlns:p14="http://schemas.microsoft.com/office/powerpoint/2010/main" val="871812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Risk dashboard – Vote tracking dashboard</a:t>
            </a:r>
            <a:endParaRPr lang="en-ZA" sz="2400" dirty="0">
              <a:solidFill>
                <a:srgbClr val="FF0000"/>
              </a:solidFill>
            </a:endParaRPr>
          </a:p>
        </p:txBody>
      </p:sp>
      <p:pic>
        <p:nvPicPr>
          <p:cNvPr id="3" name="Picture 2"/>
          <p:cNvPicPr>
            <a:picLocks noChangeAspect="1"/>
          </p:cNvPicPr>
          <p:nvPr/>
        </p:nvPicPr>
        <p:blipFill>
          <a:blip r:embed="rId2"/>
          <a:stretch>
            <a:fillRect/>
          </a:stretch>
        </p:blipFill>
        <p:spPr>
          <a:xfrm>
            <a:off x="64007" y="594910"/>
            <a:ext cx="8859655" cy="4785410"/>
          </a:xfrm>
          <a:prstGeom prst="rect">
            <a:avLst/>
          </a:prstGeom>
        </p:spPr>
      </p:pic>
      <p:pic>
        <p:nvPicPr>
          <p:cNvPr id="7" name="Picture 6"/>
          <p:cNvPicPr>
            <a:picLocks noChangeAspect="1"/>
          </p:cNvPicPr>
          <p:nvPr/>
        </p:nvPicPr>
        <p:blipFill>
          <a:blip r:embed="rId3"/>
          <a:stretch>
            <a:fillRect/>
          </a:stretch>
        </p:blipFill>
        <p:spPr>
          <a:xfrm>
            <a:off x="64008" y="614261"/>
            <a:ext cx="8768495" cy="4766059"/>
          </a:xfrm>
          <a:prstGeom prst="rect">
            <a:avLst/>
          </a:prstGeom>
        </p:spPr>
      </p:pic>
      <p:sp>
        <p:nvSpPr>
          <p:cNvPr id="5" name="Rectangle 4"/>
          <p:cNvSpPr/>
          <p:nvPr/>
        </p:nvSpPr>
        <p:spPr>
          <a:xfrm flipV="1">
            <a:off x="7623672" y="5067756"/>
            <a:ext cx="1299988" cy="3319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Rectangle 7"/>
          <p:cNvSpPr/>
          <p:nvPr/>
        </p:nvSpPr>
        <p:spPr>
          <a:xfrm flipV="1">
            <a:off x="6797406" y="5067752"/>
            <a:ext cx="826263" cy="3319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529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Survey dashboard</a:t>
            </a:r>
            <a:endParaRPr lang="en-ZA" sz="2400" dirty="0">
              <a:solidFill>
                <a:srgbClr val="FF0000"/>
              </a:solidFill>
            </a:endParaRPr>
          </a:p>
        </p:txBody>
      </p:sp>
      <p:pic>
        <p:nvPicPr>
          <p:cNvPr id="3" name="Picture 2"/>
          <p:cNvPicPr>
            <a:picLocks noChangeAspect="1"/>
          </p:cNvPicPr>
          <p:nvPr/>
        </p:nvPicPr>
        <p:blipFill>
          <a:blip r:embed="rId2"/>
          <a:stretch>
            <a:fillRect/>
          </a:stretch>
        </p:blipFill>
        <p:spPr>
          <a:xfrm>
            <a:off x="64009" y="575861"/>
            <a:ext cx="8804570" cy="5165729"/>
          </a:xfrm>
          <a:prstGeom prst="rect">
            <a:avLst/>
          </a:prstGeom>
        </p:spPr>
      </p:pic>
      <p:sp>
        <p:nvSpPr>
          <p:cNvPr id="5" name="Rectangle 4"/>
          <p:cNvSpPr/>
          <p:nvPr/>
        </p:nvSpPr>
        <p:spPr>
          <a:xfrm>
            <a:off x="64009" y="5485999"/>
            <a:ext cx="8839768" cy="2555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314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Compliance CRMP dashboard</a:t>
            </a:r>
            <a:endParaRPr lang="en-ZA" sz="2400" dirty="0">
              <a:solidFill>
                <a:srgbClr val="FF0000"/>
              </a:solidFill>
            </a:endParaRPr>
          </a:p>
        </p:txBody>
      </p:sp>
      <p:pic>
        <p:nvPicPr>
          <p:cNvPr id="4" name="Picture 3"/>
          <p:cNvPicPr>
            <a:picLocks noChangeAspect="1"/>
          </p:cNvPicPr>
          <p:nvPr/>
        </p:nvPicPr>
        <p:blipFill>
          <a:blip r:embed="rId2"/>
          <a:stretch>
            <a:fillRect/>
          </a:stretch>
        </p:blipFill>
        <p:spPr>
          <a:xfrm>
            <a:off x="165653" y="488438"/>
            <a:ext cx="8636479" cy="5026998"/>
          </a:xfrm>
          <a:prstGeom prst="rect">
            <a:avLst/>
          </a:prstGeom>
        </p:spPr>
      </p:pic>
      <p:sp>
        <p:nvSpPr>
          <p:cNvPr id="5" name="Rectangle 4"/>
          <p:cNvSpPr/>
          <p:nvPr/>
        </p:nvSpPr>
        <p:spPr>
          <a:xfrm>
            <a:off x="165653" y="2180687"/>
            <a:ext cx="8383436" cy="232007"/>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Rectangle 6"/>
          <p:cNvSpPr/>
          <p:nvPr/>
        </p:nvSpPr>
        <p:spPr>
          <a:xfrm>
            <a:off x="5100865" y="5235915"/>
            <a:ext cx="1310952" cy="27952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795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Audit dashboard - Projects</a:t>
            </a:r>
            <a:endParaRPr lang="en-ZA" sz="2400" dirty="0">
              <a:solidFill>
                <a:srgbClr val="FF0000"/>
              </a:solidFill>
            </a:endParaRPr>
          </a:p>
        </p:txBody>
      </p:sp>
      <p:pic>
        <p:nvPicPr>
          <p:cNvPr id="2" name="Picture 1"/>
          <p:cNvPicPr>
            <a:picLocks noChangeAspect="1"/>
          </p:cNvPicPr>
          <p:nvPr/>
        </p:nvPicPr>
        <p:blipFill>
          <a:blip r:embed="rId2"/>
          <a:stretch>
            <a:fillRect/>
          </a:stretch>
        </p:blipFill>
        <p:spPr>
          <a:xfrm>
            <a:off x="64008" y="605216"/>
            <a:ext cx="8997695" cy="5369116"/>
          </a:xfrm>
          <a:prstGeom prst="rect">
            <a:avLst/>
          </a:prstGeom>
        </p:spPr>
      </p:pic>
      <p:sp>
        <p:nvSpPr>
          <p:cNvPr id="5" name="Rectangle 4"/>
          <p:cNvSpPr/>
          <p:nvPr/>
        </p:nvSpPr>
        <p:spPr>
          <a:xfrm>
            <a:off x="142972" y="5718740"/>
            <a:ext cx="8839768" cy="2555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4131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Power BI Audit dashboard - Findings</a:t>
            </a:r>
            <a:endParaRPr lang="en-ZA" sz="2400" dirty="0">
              <a:solidFill>
                <a:srgbClr val="FF0000"/>
              </a:solidFill>
            </a:endParaRPr>
          </a:p>
        </p:txBody>
      </p:sp>
      <p:pic>
        <p:nvPicPr>
          <p:cNvPr id="3" name="Picture 2"/>
          <p:cNvPicPr>
            <a:picLocks noChangeAspect="1"/>
          </p:cNvPicPr>
          <p:nvPr/>
        </p:nvPicPr>
        <p:blipFill>
          <a:blip r:embed="rId2"/>
          <a:stretch>
            <a:fillRect/>
          </a:stretch>
        </p:blipFill>
        <p:spPr>
          <a:xfrm>
            <a:off x="64009" y="623067"/>
            <a:ext cx="8999957" cy="5361519"/>
          </a:xfrm>
          <a:prstGeom prst="rect">
            <a:avLst/>
          </a:prstGeom>
        </p:spPr>
      </p:pic>
      <p:sp>
        <p:nvSpPr>
          <p:cNvPr id="5" name="Rectangle 4"/>
          <p:cNvSpPr/>
          <p:nvPr/>
        </p:nvSpPr>
        <p:spPr>
          <a:xfrm>
            <a:off x="221936" y="5728994"/>
            <a:ext cx="8839768" cy="2555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3744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 y="26773"/>
            <a:ext cx="8997696" cy="461665"/>
          </a:xfrm>
          <a:prstGeom prst="rect">
            <a:avLst/>
          </a:prstGeom>
          <a:noFill/>
        </p:spPr>
        <p:txBody>
          <a:bodyPr wrap="square" rtlCol="0">
            <a:spAutoFit/>
          </a:bodyPr>
          <a:lstStyle/>
          <a:p>
            <a:pPr algn="ctr"/>
            <a:r>
              <a:rPr lang="en-US" sz="2400" dirty="0" smtClean="0">
                <a:solidFill>
                  <a:srgbClr val="FF0000"/>
                </a:solidFill>
              </a:rPr>
              <a:t>Standard SSRS Risk report</a:t>
            </a:r>
            <a:endParaRPr lang="en-ZA" sz="2400" dirty="0">
              <a:solidFill>
                <a:srgbClr val="FF0000"/>
              </a:solidFill>
            </a:endParaRPr>
          </a:p>
        </p:txBody>
      </p:sp>
      <p:pic>
        <p:nvPicPr>
          <p:cNvPr id="3" name="Picture 2"/>
          <p:cNvPicPr>
            <a:picLocks noChangeAspect="1"/>
          </p:cNvPicPr>
          <p:nvPr/>
        </p:nvPicPr>
        <p:blipFill>
          <a:blip r:embed="rId2"/>
          <a:stretch>
            <a:fillRect/>
          </a:stretch>
        </p:blipFill>
        <p:spPr>
          <a:xfrm>
            <a:off x="64008" y="637361"/>
            <a:ext cx="8997696" cy="5223612"/>
          </a:xfrm>
          <a:prstGeom prst="rect">
            <a:avLst/>
          </a:prstGeom>
        </p:spPr>
      </p:pic>
    </p:spTree>
    <p:extLst>
      <p:ext uri="{BB962C8B-B14F-4D97-AF65-F5344CB8AC3E}">
        <p14:creationId xmlns:p14="http://schemas.microsoft.com/office/powerpoint/2010/main" val="218808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How do I upgrade to V11?</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Content Placeholder 3"/>
          <p:cNvSpPr>
            <a:spLocks noGrp="1"/>
          </p:cNvSpPr>
          <p:nvPr>
            <p:ph sz="quarter" idx="4294967295"/>
          </p:nvPr>
        </p:nvSpPr>
        <p:spPr>
          <a:xfrm>
            <a:off x="219119" y="900308"/>
            <a:ext cx="8681291" cy="5533543"/>
          </a:xfrm>
          <a:prstGeom prst="rect">
            <a:avLst/>
          </a:prstGeom>
        </p:spPr>
        <p:txBody>
          <a:bodyPr>
            <a:noAutofit/>
          </a:bodyPr>
          <a:lstStyle/>
          <a:p>
            <a:pPr marL="0" lvl="1" indent="0">
              <a:spcBef>
                <a:spcPts val="0"/>
              </a:spcBef>
              <a:spcAft>
                <a:spcPts val="1200"/>
              </a:spcAft>
              <a:buNone/>
            </a:pPr>
            <a:r>
              <a:rPr lang="en-US" sz="1800" dirty="0" smtClean="0">
                <a:solidFill>
                  <a:srgbClr val="FF0000"/>
                </a:solidFill>
              </a:rPr>
              <a:t>New </a:t>
            </a:r>
            <a:r>
              <a:rPr lang="en-US" sz="1800" dirty="0">
                <a:solidFill>
                  <a:srgbClr val="FF0000"/>
                </a:solidFill>
              </a:rPr>
              <a:t>versions of BarnOwl contain not only the latest new features, but also performance enhancements and fixes. </a:t>
            </a:r>
            <a:r>
              <a:rPr lang="en-US" sz="1800" dirty="0" smtClean="0">
                <a:solidFill>
                  <a:srgbClr val="FF0000"/>
                </a:solidFill>
                <a:hlinkClick r:id="rId3"/>
              </a:rPr>
              <a:t>https://barnowl.co.za/knowledge-base/tip-of-the-month/frequently-asked-questions-about-upgrading-barnowl/</a:t>
            </a:r>
            <a:r>
              <a:rPr lang="en-US" sz="1800" dirty="0" smtClean="0">
                <a:solidFill>
                  <a:srgbClr val="FF0000"/>
                </a:solidFill>
              </a:rPr>
              <a:t> </a:t>
            </a:r>
          </a:p>
          <a:p>
            <a:pPr marL="0" lvl="1" indent="0">
              <a:spcBef>
                <a:spcPts val="0"/>
              </a:spcBef>
              <a:spcAft>
                <a:spcPts val="1200"/>
              </a:spcAft>
              <a:buNone/>
            </a:pPr>
            <a:r>
              <a:rPr lang="en-US" sz="1800" dirty="0" smtClean="0">
                <a:solidFill>
                  <a:srgbClr val="FF0000"/>
                </a:solidFill>
              </a:rPr>
              <a:t>The upgrade </a:t>
            </a:r>
            <a:r>
              <a:rPr lang="en-US" sz="1800" dirty="0">
                <a:solidFill>
                  <a:srgbClr val="FF0000"/>
                </a:solidFill>
              </a:rPr>
              <a:t>process is fully automated with a wizard-driven approach enabling </a:t>
            </a:r>
            <a:r>
              <a:rPr lang="en-US" sz="1800" dirty="0" smtClean="0">
                <a:solidFill>
                  <a:srgbClr val="FF0000"/>
                </a:solidFill>
              </a:rPr>
              <a:t>Clients </a:t>
            </a:r>
            <a:r>
              <a:rPr lang="en-US" sz="1800" dirty="0">
                <a:solidFill>
                  <a:srgbClr val="FF0000"/>
                </a:solidFill>
              </a:rPr>
              <a:t>to upgrade </a:t>
            </a:r>
            <a:r>
              <a:rPr lang="en-US" sz="1800" dirty="0" smtClean="0">
                <a:solidFill>
                  <a:srgbClr val="FF0000"/>
                </a:solidFill>
              </a:rPr>
              <a:t>themselves</a:t>
            </a:r>
            <a:r>
              <a:rPr lang="en-US" sz="1800" dirty="0">
                <a:solidFill>
                  <a:srgbClr val="FF0000"/>
                </a:solidFill>
              </a:rPr>
              <a:t>. This </a:t>
            </a:r>
            <a:r>
              <a:rPr lang="en-US" sz="1800" dirty="0" smtClean="0">
                <a:solidFill>
                  <a:srgbClr val="FF0000"/>
                </a:solidFill>
              </a:rPr>
              <a:t>enables the Client to plan the timing of their Upgrade taking into consideration your IT approval processes, your change </a:t>
            </a:r>
            <a:r>
              <a:rPr lang="en-US" sz="1800" dirty="0">
                <a:solidFill>
                  <a:srgbClr val="FF0000"/>
                </a:solidFill>
              </a:rPr>
              <a:t>management </a:t>
            </a:r>
            <a:r>
              <a:rPr lang="en-US" sz="1800" dirty="0" smtClean="0">
                <a:solidFill>
                  <a:srgbClr val="FF0000"/>
                </a:solidFill>
              </a:rPr>
              <a:t>process (i.e</a:t>
            </a:r>
            <a:r>
              <a:rPr lang="en-US" sz="1800" dirty="0">
                <a:solidFill>
                  <a:srgbClr val="FF0000"/>
                </a:solidFill>
              </a:rPr>
              <a:t>. communicating the impact of the new version to </a:t>
            </a:r>
            <a:r>
              <a:rPr lang="en-US" sz="1800" dirty="0" smtClean="0">
                <a:solidFill>
                  <a:srgbClr val="FF0000"/>
                </a:solidFill>
              </a:rPr>
              <a:t>your users) and booking BarnOwl training where required:</a:t>
            </a:r>
            <a:endParaRPr lang="en-US" sz="1800" dirty="0">
              <a:solidFill>
                <a:srgbClr val="FF0000"/>
              </a:solidFill>
            </a:endParaRPr>
          </a:p>
          <a:p>
            <a:pPr marL="342900" lvl="1" indent="-342900">
              <a:spcBef>
                <a:spcPts val="0"/>
              </a:spcBef>
              <a:spcAft>
                <a:spcPts val="1200"/>
              </a:spcAft>
              <a:buFont typeface="Arial"/>
              <a:buChar char="•"/>
            </a:pPr>
            <a:r>
              <a:rPr lang="en-US" sz="1800" dirty="0" smtClean="0">
                <a:solidFill>
                  <a:srgbClr val="FF0000"/>
                </a:solidFill>
              </a:rPr>
              <a:t>Step 1: Download the ‘</a:t>
            </a:r>
            <a:r>
              <a:rPr lang="en-US" sz="1800" dirty="0" smtClean="0">
                <a:solidFill>
                  <a:srgbClr val="FF0000"/>
                </a:solidFill>
                <a:hlinkClick r:id="rId4"/>
              </a:rPr>
              <a:t>Whats New</a:t>
            </a:r>
            <a:r>
              <a:rPr lang="en-US" sz="1800" dirty="0" smtClean="0">
                <a:solidFill>
                  <a:srgbClr val="FF0000"/>
                </a:solidFill>
              </a:rPr>
              <a:t>’ document to view what changes have been made to this version. The What’s new document includes links to the relevant topic in BarnOwl’s online help </a:t>
            </a:r>
            <a:endParaRPr lang="en-ZA" sz="1800" dirty="0">
              <a:solidFill>
                <a:srgbClr val="FF0000"/>
              </a:solidFill>
            </a:endParaRPr>
          </a:p>
          <a:p>
            <a:pPr marL="342900" lvl="1" indent="-342900">
              <a:spcBef>
                <a:spcPts val="0"/>
              </a:spcBef>
              <a:spcAft>
                <a:spcPts val="1200"/>
              </a:spcAft>
              <a:buFont typeface="Arial"/>
              <a:buChar char="•"/>
            </a:pPr>
            <a:r>
              <a:rPr lang="en-US" sz="1800" dirty="0" smtClean="0">
                <a:solidFill>
                  <a:srgbClr val="FF0000"/>
                </a:solidFill>
              </a:rPr>
              <a:t>Step 2: Download </a:t>
            </a:r>
            <a:r>
              <a:rPr lang="en-US" sz="1800" dirty="0" smtClean="0">
                <a:solidFill>
                  <a:srgbClr val="FF0000"/>
                </a:solidFill>
                <a:hlinkClick r:id="rId5"/>
              </a:rPr>
              <a:t>BarnOwl’s minimum System Requirements </a:t>
            </a:r>
            <a:r>
              <a:rPr lang="en-US" sz="1800" dirty="0" smtClean="0">
                <a:solidFill>
                  <a:srgbClr val="FF0000"/>
                </a:solidFill>
              </a:rPr>
              <a:t>document and confirm with your IT, that your IT environment conforms to the technical requirements. For example </a:t>
            </a:r>
            <a:r>
              <a:rPr lang="en-US" sz="1800" dirty="0" err="1" smtClean="0">
                <a:solidFill>
                  <a:srgbClr val="FF0000"/>
                </a:solidFill>
              </a:rPr>
              <a:t>.net</a:t>
            </a:r>
            <a:r>
              <a:rPr lang="en-US" sz="1800" dirty="0" smtClean="0">
                <a:solidFill>
                  <a:srgbClr val="FF0000"/>
                </a:solidFill>
              </a:rPr>
              <a:t> framework 4.8 is required for version 11</a:t>
            </a:r>
            <a:endParaRPr lang="en-ZA" sz="1800" dirty="0">
              <a:solidFill>
                <a:srgbClr val="FF0000"/>
              </a:solidFill>
            </a:endParaRPr>
          </a:p>
          <a:p>
            <a:pPr marL="342900" lvl="1" indent="-342900">
              <a:spcBef>
                <a:spcPts val="0"/>
              </a:spcBef>
              <a:spcAft>
                <a:spcPts val="1200"/>
              </a:spcAft>
              <a:buFont typeface="Arial"/>
              <a:buChar char="•"/>
            </a:pPr>
            <a:r>
              <a:rPr lang="en-US" sz="1800" dirty="0">
                <a:solidFill>
                  <a:srgbClr val="FF0000"/>
                </a:solidFill>
              </a:rPr>
              <a:t>Step 3: </a:t>
            </a:r>
            <a:r>
              <a:rPr lang="en-US" sz="1800" dirty="0" smtClean="0">
                <a:solidFill>
                  <a:srgbClr val="FF0000"/>
                </a:solidFill>
              </a:rPr>
              <a:t>Download </a:t>
            </a:r>
            <a:r>
              <a:rPr lang="en-US" sz="1800" dirty="0">
                <a:solidFill>
                  <a:srgbClr val="FF0000"/>
                </a:solidFill>
              </a:rPr>
              <a:t>the </a:t>
            </a:r>
            <a:r>
              <a:rPr lang="en-US" sz="1800" dirty="0" smtClean="0">
                <a:solidFill>
                  <a:srgbClr val="FF0000"/>
                </a:solidFill>
              </a:rPr>
              <a:t>Guides from the </a:t>
            </a:r>
            <a:r>
              <a:rPr lang="en-US" sz="1800" dirty="0">
                <a:solidFill>
                  <a:srgbClr val="FF0000"/>
                </a:solidFill>
              </a:rPr>
              <a:t>‘</a:t>
            </a:r>
            <a:r>
              <a:rPr lang="en-US" sz="1800" dirty="0">
                <a:solidFill>
                  <a:srgbClr val="FF0000"/>
                </a:solidFill>
                <a:hlinkClick r:id="rId6"/>
              </a:rPr>
              <a:t>Client Hub&gt;Support Hub </a:t>
            </a:r>
            <a:r>
              <a:rPr lang="en-US" sz="1800" dirty="0" smtClean="0">
                <a:solidFill>
                  <a:srgbClr val="FF0000"/>
                </a:solidFill>
                <a:hlinkClick r:id="rId6"/>
              </a:rPr>
              <a:t>Login</a:t>
            </a:r>
            <a:r>
              <a:rPr lang="en-US" sz="1800" dirty="0" smtClean="0">
                <a:solidFill>
                  <a:srgbClr val="FF0000"/>
                </a:solidFill>
              </a:rPr>
              <a:t>, Knowledge</a:t>
            </a:r>
            <a:r>
              <a:rPr lang="en-US" sz="1800" dirty="0">
                <a:solidFill>
                  <a:srgbClr val="FF0000"/>
                </a:solidFill>
              </a:rPr>
              <a:t> Base’ or </a:t>
            </a:r>
            <a:r>
              <a:rPr lang="en-US" sz="1800" dirty="0" smtClean="0">
                <a:solidFill>
                  <a:srgbClr val="FF0000"/>
                </a:solidFill>
              </a:rPr>
              <a:t>request </a:t>
            </a:r>
            <a:r>
              <a:rPr lang="en-US" sz="1800" dirty="0">
                <a:solidFill>
                  <a:srgbClr val="FF0000"/>
                </a:solidFill>
              </a:rPr>
              <a:t>a copy </a:t>
            </a:r>
            <a:r>
              <a:rPr lang="en-US" sz="1800" dirty="0" smtClean="0">
                <a:solidFill>
                  <a:srgbClr val="FF0000"/>
                </a:solidFill>
              </a:rPr>
              <a:t>from </a:t>
            </a:r>
            <a:r>
              <a:rPr lang="en-US" sz="1800" dirty="0" smtClean="0">
                <a:solidFill>
                  <a:srgbClr val="FF0000"/>
                </a:solidFill>
                <a:hlinkClick r:id="rId7"/>
              </a:rPr>
              <a:t>BarnOwl</a:t>
            </a:r>
            <a:r>
              <a:rPr lang="en-US" sz="1800" dirty="0">
                <a:solidFill>
                  <a:srgbClr val="FF0000"/>
                </a:solidFill>
                <a:hlinkClick r:id="rId7"/>
              </a:rPr>
              <a:t> Support</a:t>
            </a:r>
            <a:r>
              <a:rPr lang="en-US" sz="1800" dirty="0">
                <a:solidFill>
                  <a:srgbClr val="FF0000"/>
                </a:solidFill>
              </a:rPr>
              <a:t>.</a:t>
            </a:r>
            <a:endParaRPr lang="en-ZA" sz="1800" dirty="0">
              <a:solidFill>
                <a:srgbClr val="FF0000"/>
              </a:solidFill>
            </a:endParaRPr>
          </a:p>
          <a:p>
            <a:pPr marL="363538" lvl="1" indent="0">
              <a:spcBef>
                <a:spcPts val="0"/>
              </a:spcBef>
              <a:spcAft>
                <a:spcPts val="400"/>
              </a:spcAft>
              <a:buNone/>
            </a:pPr>
            <a:endParaRPr lang="en-ZA" sz="1600" dirty="0">
              <a:solidFill>
                <a:srgbClr val="FF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28559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How do I upgrade to V11 (Continued)</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Content Placeholder 3"/>
          <p:cNvSpPr>
            <a:spLocks noGrp="1"/>
          </p:cNvSpPr>
          <p:nvPr>
            <p:ph sz="quarter" idx="4294967295"/>
          </p:nvPr>
        </p:nvSpPr>
        <p:spPr>
          <a:xfrm>
            <a:off x="219119" y="646921"/>
            <a:ext cx="8681291" cy="4434566"/>
          </a:xfrm>
          <a:prstGeom prst="rect">
            <a:avLst/>
          </a:prstGeom>
        </p:spPr>
        <p:txBody>
          <a:bodyPr>
            <a:noAutofit/>
          </a:bodyPr>
          <a:lstStyle/>
          <a:p>
            <a:pPr marL="342900" lvl="1" indent="-342900">
              <a:spcBef>
                <a:spcPts val="0"/>
              </a:spcBef>
              <a:spcAft>
                <a:spcPts val="1200"/>
              </a:spcAft>
              <a:buFont typeface="Arial"/>
              <a:buChar char="•"/>
            </a:pPr>
            <a:r>
              <a:rPr lang="en-US" sz="1800" dirty="0">
                <a:solidFill>
                  <a:srgbClr val="FF0000"/>
                </a:solidFill>
              </a:rPr>
              <a:t>Step </a:t>
            </a:r>
            <a:r>
              <a:rPr lang="en-US" sz="1800" dirty="0" smtClean="0">
                <a:solidFill>
                  <a:srgbClr val="FF0000"/>
                </a:solidFill>
              </a:rPr>
              <a:t>4: Ask your IT to download the Upgrade files and follow the Update Guides:  </a:t>
            </a:r>
            <a:r>
              <a:rPr lang="en-US" sz="1800" dirty="0" smtClean="0">
                <a:solidFill>
                  <a:srgbClr val="FF0000"/>
                </a:solidFill>
                <a:hlinkClick r:id="rId3"/>
              </a:rPr>
              <a:t>Client </a:t>
            </a:r>
            <a:r>
              <a:rPr lang="en-US" sz="1800" dirty="0">
                <a:solidFill>
                  <a:srgbClr val="FF0000"/>
                </a:solidFill>
                <a:hlinkClick r:id="rId3"/>
              </a:rPr>
              <a:t>Hub&gt;Support Hub Login</a:t>
            </a:r>
            <a:r>
              <a:rPr lang="en-US" sz="1800" dirty="0">
                <a:solidFill>
                  <a:srgbClr val="FF0000"/>
                </a:solidFill>
              </a:rPr>
              <a:t>, Knowledge Base: </a:t>
            </a:r>
          </a:p>
          <a:p>
            <a:pPr marL="363538" lvl="1" indent="0">
              <a:spcBef>
                <a:spcPts val="0"/>
              </a:spcBef>
              <a:spcAft>
                <a:spcPts val="400"/>
              </a:spcAft>
              <a:buNone/>
            </a:pPr>
            <a:endParaRPr lang="en-ZA" sz="1600" dirty="0">
              <a:solidFill>
                <a:srgbClr val="FF0000"/>
              </a:solidFill>
            </a:endParaRPr>
          </a:p>
          <a:p>
            <a:pPr marL="0" indent="0">
              <a:buNone/>
            </a:pPr>
            <a:endParaRPr lang="en-ZA" sz="1400" dirty="0">
              <a:solidFill>
                <a:srgbClr val="000000"/>
              </a:solidFill>
            </a:endParaRPr>
          </a:p>
        </p:txBody>
      </p:sp>
      <p:pic>
        <p:nvPicPr>
          <p:cNvPr id="2" name="Picture 1"/>
          <p:cNvPicPr>
            <a:picLocks noChangeAspect="1"/>
          </p:cNvPicPr>
          <p:nvPr/>
        </p:nvPicPr>
        <p:blipFill>
          <a:blip r:embed="rId4"/>
          <a:stretch>
            <a:fillRect/>
          </a:stretch>
        </p:blipFill>
        <p:spPr>
          <a:xfrm>
            <a:off x="625220" y="1335952"/>
            <a:ext cx="6238289" cy="2372122"/>
          </a:xfrm>
          <a:prstGeom prst="rect">
            <a:avLst/>
          </a:prstGeom>
        </p:spPr>
      </p:pic>
      <p:sp>
        <p:nvSpPr>
          <p:cNvPr id="8" name="Rectangle 7"/>
          <p:cNvSpPr/>
          <p:nvPr/>
        </p:nvSpPr>
        <p:spPr>
          <a:xfrm>
            <a:off x="543353" y="3803546"/>
            <a:ext cx="8576175" cy="1354217"/>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a:solidFill>
                  <a:srgbClr val="000000"/>
                </a:solidFill>
                <a:latin typeface="Montserrat" panose="00000500000000000000" pitchFamily="2" charset="0"/>
              </a:rPr>
              <a:t>Make full </a:t>
            </a:r>
            <a:r>
              <a:rPr lang="en-US" sz="1200" b="1" dirty="0">
                <a:solidFill>
                  <a:srgbClr val="000000"/>
                </a:solidFill>
                <a:latin typeface="Montserrat" panose="00000500000000000000" pitchFamily="2" charset="0"/>
              </a:rPr>
              <a:t>backups</a:t>
            </a:r>
            <a:r>
              <a:rPr lang="en-US" sz="1200" dirty="0">
                <a:solidFill>
                  <a:srgbClr val="000000"/>
                </a:solidFill>
                <a:latin typeface="Montserrat" panose="00000500000000000000" pitchFamily="2" charset="0"/>
              </a:rPr>
              <a:t> of all the databases which will be upgraded. This includes Production and UAT/Training databases</a:t>
            </a:r>
            <a:r>
              <a:rPr lang="en-US" sz="1200" dirty="0" smtClean="0">
                <a:solidFill>
                  <a:srgbClr val="000000"/>
                </a:solidFill>
                <a:latin typeface="Montserrat" panose="00000500000000000000" pitchFamily="2" charset="0"/>
              </a:rPr>
              <a:t>. </a:t>
            </a:r>
          </a:p>
          <a:p>
            <a:pPr marL="171450" indent="-171450">
              <a:spcAft>
                <a:spcPts val="600"/>
              </a:spcAft>
              <a:buFont typeface="Arial" panose="020B0604020202020204" pitchFamily="34" charset="0"/>
              <a:buChar char="•"/>
            </a:pPr>
            <a:r>
              <a:rPr lang="en-US" sz="1200" dirty="0" smtClean="0">
                <a:solidFill>
                  <a:srgbClr val="000000"/>
                </a:solidFill>
                <a:latin typeface="Montserrat" panose="00000500000000000000" pitchFamily="2" charset="0"/>
              </a:rPr>
              <a:t>Ideally a UAT environment should be upgraded, tested and signed off by the Client BarnOwl champion before the Production environment is upgraded.</a:t>
            </a:r>
            <a:endParaRPr lang="en-US" sz="1200" dirty="0">
              <a:solidFill>
                <a:srgbClr val="000000"/>
              </a:solidFill>
              <a:latin typeface="Montserrat" panose="00000500000000000000" pitchFamily="2" charset="0"/>
            </a:endParaRPr>
          </a:p>
          <a:p>
            <a:pPr marL="171450" indent="-171450">
              <a:spcAft>
                <a:spcPts val="600"/>
              </a:spcAft>
              <a:buFont typeface="Arial" panose="020B0604020202020204" pitchFamily="34" charset="0"/>
              <a:buChar char="•"/>
            </a:pPr>
            <a:r>
              <a:rPr lang="en-US" sz="1200" dirty="0">
                <a:solidFill>
                  <a:srgbClr val="000000"/>
                </a:solidFill>
                <a:latin typeface="Montserrat" panose="00000500000000000000" pitchFamily="2" charset="0"/>
              </a:rPr>
              <a:t>Warn your users that BarnOwl will not be available for the duration of the upgrade. It is important that users don’t attempt to log in to BarnOwl while you are upgrading the version.</a:t>
            </a:r>
            <a:endParaRPr lang="en-US" sz="1200" b="0" i="0" dirty="0">
              <a:solidFill>
                <a:srgbClr val="000000"/>
              </a:solidFill>
              <a:effectLst/>
              <a:latin typeface="Montserrat" panose="00000500000000000000" pitchFamily="2" charset="0"/>
            </a:endParaRPr>
          </a:p>
        </p:txBody>
      </p:sp>
      <p:pic>
        <p:nvPicPr>
          <p:cNvPr id="3" name="Picture 2"/>
          <p:cNvPicPr>
            <a:picLocks noChangeAspect="1"/>
          </p:cNvPicPr>
          <p:nvPr/>
        </p:nvPicPr>
        <p:blipFill>
          <a:blip r:embed="rId5"/>
          <a:stretch>
            <a:fillRect/>
          </a:stretch>
        </p:blipFill>
        <p:spPr>
          <a:xfrm>
            <a:off x="99153" y="5253234"/>
            <a:ext cx="9020376" cy="1604765"/>
          </a:xfrm>
          <a:prstGeom prst="rect">
            <a:avLst/>
          </a:prstGeom>
        </p:spPr>
      </p:pic>
    </p:spTree>
    <p:extLst>
      <p:ext uri="{BB962C8B-B14F-4D97-AF65-F5344CB8AC3E}">
        <p14:creationId xmlns:p14="http://schemas.microsoft.com/office/powerpoint/2010/main" val="10225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smtClean="0">
                <a:solidFill>
                  <a:srgbClr val="FF0000"/>
                </a:solidFill>
              </a:rPr>
              <a:t>BarnOwl </a:t>
            </a:r>
            <a:r>
              <a:rPr lang="en-US" sz="2800" dirty="0" smtClean="0">
                <a:solidFill>
                  <a:srgbClr val="FF0000"/>
                </a:solidFill>
              </a:rPr>
              <a:t>website: </a:t>
            </a:r>
            <a:r>
              <a:rPr lang="en-US" sz="2800" dirty="0" smtClean="0">
                <a:solidFill>
                  <a:srgbClr val="FF0000"/>
                </a:solidFill>
                <a:hlinkClick r:id="rId3"/>
              </a:rPr>
              <a:t>www.barnowl.co.za</a:t>
            </a:r>
            <a:r>
              <a:rPr lang="en-US" sz="2800" dirty="0" smtClean="0">
                <a:solidFill>
                  <a:srgbClr val="FF0000"/>
                </a:solidFill>
              </a:rPr>
              <a:t> </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3" name="Rectangle 2"/>
          <p:cNvSpPr/>
          <p:nvPr/>
        </p:nvSpPr>
        <p:spPr>
          <a:xfrm>
            <a:off x="0" y="5343784"/>
            <a:ext cx="7221557" cy="1323439"/>
          </a:xfrm>
          <a:prstGeom prst="rect">
            <a:avLst/>
          </a:prstGeom>
        </p:spPr>
        <p:txBody>
          <a:bodyPr wrap="square">
            <a:spAutoFit/>
          </a:bodyPr>
          <a:lstStyle/>
          <a:p>
            <a:pPr>
              <a:spcAft>
                <a:spcPts val="1200"/>
              </a:spcAft>
            </a:pPr>
            <a:r>
              <a:rPr lang="en-US" sz="1200" dirty="0">
                <a:solidFill>
                  <a:srgbClr val="FF0000"/>
                </a:solidFill>
                <a:cs typeface="Arial" charset="0"/>
                <a:hlinkClick r:id="rId4"/>
              </a:rPr>
              <a:t>https://barnowl.co.za/barnowl-knowledge-base</a:t>
            </a:r>
            <a:r>
              <a:rPr lang="en-US" sz="1200" dirty="0" smtClean="0">
                <a:solidFill>
                  <a:srgbClr val="FF0000"/>
                </a:solidFill>
                <a:cs typeface="Arial" charset="0"/>
                <a:hlinkClick r:id="rId4"/>
              </a:rPr>
              <a:t>/</a:t>
            </a:r>
            <a:endParaRPr lang="en-US" sz="1200" dirty="0" smtClean="0">
              <a:solidFill>
                <a:srgbClr val="FF0000"/>
              </a:solidFill>
              <a:cs typeface="Arial" charset="0"/>
            </a:endParaRPr>
          </a:p>
          <a:p>
            <a:pPr>
              <a:spcAft>
                <a:spcPts val="1200"/>
              </a:spcAft>
            </a:pPr>
            <a:r>
              <a:rPr lang="en-US" sz="1200" dirty="0">
                <a:solidFill>
                  <a:srgbClr val="FF0000"/>
                </a:solidFill>
                <a:cs typeface="Arial" charset="0"/>
                <a:hlinkClick r:id="rId5"/>
              </a:rPr>
              <a:t>https://</a:t>
            </a:r>
            <a:r>
              <a:rPr lang="en-US" sz="1200" dirty="0" smtClean="0">
                <a:solidFill>
                  <a:srgbClr val="FF0000"/>
                </a:solidFill>
                <a:cs typeface="Arial" charset="0"/>
                <a:hlinkClick r:id="rId5"/>
              </a:rPr>
              <a:t>barnowl.co.za/knowledge-base/knowledge-base-featured-main/spotlight-barnowls-new-state-of-the-art-web-based-application-v11/</a:t>
            </a:r>
            <a:r>
              <a:rPr lang="en-US" sz="1200" dirty="0" smtClean="0">
                <a:solidFill>
                  <a:srgbClr val="FF0000"/>
                </a:solidFill>
                <a:cs typeface="Arial" charset="0"/>
              </a:rPr>
              <a:t> 	Click </a:t>
            </a:r>
            <a:r>
              <a:rPr lang="en-US" sz="1200" dirty="0">
                <a:solidFill>
                  <a:srgbClr val="FF0000"/>
                </a:solidFill>
                <a:cs typeface="Arial" charset="0"/>
                <a:hlinkClick r:id="rId6"/>
              </a:rPr>
              <a:t>here</a:t>
            </a:r>
            <a:r>
              <a:rPr lang="en-US" sz="1200" dirty="0">
                <a:solidFill>
                  <a:srgbClr val="FF0000"/>
                </a:solidFill>
                <a:cs typeface="Arial" charset="0"/>
              </a:rPr>
              <a:t> for recording</a:t>
            </a:r>
            <a:endParaRPr lang="en-US" sz="1200" dirty="0">
              <a:solidFill>
                <a:srgbClr val="FF0000"/>
              </a:solidFill>
              <a:cs typeface="Arial" charset="0"/>
              <a:hlinkClick r:id="rId7"/>
            </a:endParaRPr>
          </a:p>
          <a:p>
            <a:pPr>
              <a:spcAft>
                <a:spcPts val="1200"/>
              </a:spcAft>
            </a:pPr>
            <a:r>
              <a:rPr lang="en-US" sz="1200" dirty="0" smtClean="0">
                <a:solidFill>
                  <a:srgbClr val="FF0000"/>
                </a:solidFill>
                <a:cs typeface="Arial" charset="0"/>
                <a:hlinkClick r:id="rId7"/>
              </a:rPr>
              <a:t>https</a:t>
            </a:r>
            <a:r>
              <a:rPr lang="en-US" sz="1200" dirty="0">
                <a:solidFill>
                  <a:srgbClr val="FF0000"/>
                </a:solidFill>
                <a:cs typeface="Arial" charset="0"/>
                <a:hlinkClick r:id="rId7"/>
              </a:rPr>
              <a:t>://barnowl.co.za/knowledge-base/spotlight/barnowl-spotlight-session-power-bi-and-ssrs-standard-report-packs</a:t>
            </a:r>
            <a:r>
              <a:rPr lang="en-US" sz="1200" dirty="0" smtClean="0">
                <a:solidFill>
                  <a:srgbClr val="FF0000"/>
                </a:solidFill>
                <a:cs typeface="Arial" charset="0"/>
                <a:hlinkClick r:id="rId7"/>
              </a:rPr>
              <a:t>/</a:t>
            </a:r>
            <a:r>
              <a:rPr lang="en-US" sz="1200" dirty="0">
                <a:solidFill>
                  <a:srgbClr val="FF0000"/>
                </a:solidFill>
                <a:cs typeface="Arial" charset="0"/>
              </a:rPr>
              <a:t>	</a:t>
            </a:r>
            <a:r>
              <a:rPr lang="en-US" sz="1200" dirty="0" smtClean="0">
                <a:solidFill>
                  <a:srgbClr val="FF0000"/>
                </a:solidFill>
                <a:cs typeface="Arial" charset="0"/>
              </a:rPr>
              <a:t>Click </a:t>
            </a:r>
            <a:r>
              <a:rPr lang="en-US" sz="1200" dirty="0">
                <a:solidFill>
                  <a:srgbClr val="FF0000"/>
                </a:solidFill>
                <a:cs typeface="Arial" charset="0"/>
                <a:hlinkClick r:id="rId8"/>
              </a:rPr>
              <a:t>here</a:t>
            </a:r>
            <a:r>
              <a:rPr lang="en-US" sz="1200" dirty="0">
                <a:solidFill>
                  <a:srgbClr val="FF0000"/>
                </a:solidFill>
                <a:cs typeface="Arial" charset="0"/>
              </a:rPr>
              <a:t> for </a:t>
            </a:r>
            <a:r>
              <a:rPr lang="en-US" sz="1200" dirty="0" smtClean="0">
                <a:solidFill>
                  <a:srgbClr val="FF0000"/>
                </a:solidFill>
                <a:cs typeface="Arial" charset="0"/>
              </a:rPr>
              <a:t>recording</a:t>
            </a:r>
            <a:endParaRPr lang="en-US" sz="1200" dirty="0">
              <a:solidFill>
                <a:srgbClr val="FF0000"/>
              </a:solidFill>
              <a:cs typeface="Arial" charset="0"/>
            </a:endParaRPr>
          </a:p>
        </p:txBody>
      </p:sp>
      <p:pic>
        <p:nvPicPr>
          <p:cNvPr id="2" name="Picture 1"/>
          <p:cNvPicPr>
            <a:picLocks noChangeAspect="1"/>
          </p:cNvPicPr>
          <p:nvPr/>
        </p:nvPicPr>
        <p:blipFill>
          <a:blip r:embed="rId9"/>
          <a:stretch>
            <a:fillRect/>
          </a:stretch>
        </p:blipFill>
        <p:spPr>
          <a:xfrm>
            <a:off x="175065" y="728265"/>
            <a:ext cx="8748597" cy="4451643"/>
          </a:xfrm>
          <a:prstGeom prst="rect">
            <a:avLst/>
          </a:prstGeom>
        </p:spPr>
      </p:pic>
    </p:spTree>
    <p:extLst>
      <p:ext uri="{BB962C8B-B14F-4D97-AF65-F5344CB8AC3E}">
        <p14:creationId xmlns:p14="http://schemas.microsoft.com/office/powerpoint/2010/main" val="2854512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What's new document </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Rectangle 4"/>
          <p:cNvSpPr/>
          <p:nvPr/>
        </p:nvSpPr>
        <p:spPr>
          <a:xfrm>
            <a:off x="72831" y="6408395"/>
            <a:ext cx="7716093" cy="338554"/>
          </a:xfrm>
          <a:prstGeom prst="rect">
            <a:avLst/>
          </a:prstGeom>
        </p:spPr>
        <p:txBody>
          <a:bodyPr wrap="square">
            <a:spAutoFit/>
          </a:bodyPr>
          <a:lstStyle/>
          <a:p>
            <a:r>
              <a:rPr lang="en-ZA" sz="1600" dirty="0">
                <a:hlinkClick r:id="rId3"/>
              </a:rPr>
              <a:t>https://</a:t>
            </a:r>
            <a:r>
              <a:rPr lang="en-ZA" sz="1600" dirty="0" smtClean="0">
                <a:hlinkClick r:id="rId3"/>
              </a:rPr>
              <a:t>barnowl.co.za/wp-content/uploads/2023/05/Whats-New-in-BarnOwl-v11.pdf</a:t>
            </a:r>
            <a:r>
              <a:rPr lang="en-ZA" sz="1600" dirty="0" smtClean="0"/>
              <a:t> </a:t>
            </a:r>
            <a:endParaRPr lang="en-ZA" sz="1600" dirty="0"/>
          </a:p>
        </p:txBody>
      </p:sp>
      <p:pic>
        <p:nvPicPr>
          <p:cNvPr id="3" name="Picture 2"/>
          <p:cNvPicPr>
            <a:picLocks noChangeAspect="1"/>
          </p:cNvPicPr>
          <p:nvPr/>
        </p:nvPicPr>
        <p:blipFill>
          <a:blip r:embed="rId4"/>
          <a:stretch>
            <a:fillRect/>
          </a:stretch>
        </p:blipFill>
        <p:spPr>
          <a:xfrm>
            <a:off x="2364953" y="509873"/>
            <a:ext cx="4112965" cy="5880254"/>
          </a:xfrm>
          <a:prstGeom prst="rect">
            <a:avLst/>
          </a:prstGeom>
        </p:spPr>
      </p:pic>
    </p:spTree>
    <p:extLst>
      <p:ext uri="{BB962C8B-B14F-4D97-AF65-F5344CB8AC3E}">
        <p14:creationId xmlns:p14="http://schemas.microsoft.com/office/powerpoint/2010/main" val="344946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857"/>
            <a:ext cx="9144000" cy="6121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500" dirty="0" smtClean="0">
                <a:solidFill>
                  <a:srgbClr val="FF0000"/>
                </a:solidFill>
              </a:rPr>
              <a:t>Introduction - BarnOwl </a:t>
            </a:r>
            <a:r>
              <a:rPr lang="en-ZA" sz="2500" dirty="0">
                <a:solidFill>
                  <a:srgbClr val="FF0000"/>
                </a:solidFill>
              </a:rPr>
              <a:t>integrated modules </a:t>
            </a:r>
          </a:p>
        </p:txBody>
      </p:sp>
      <p:pic>
        <p:nvPicPr>
          <p:cNvPr id="4" name="Picture 3"/>
          <p:cNvPicPr/>
          <p:nvPr/>
        </p:nvPicPr>
        <p:blipFill>
          <a:blip r:embed="rId2"/>
          <a:stretch>
            <a:fillRect/>
          </a:stretch>
        </p:blipFill>
        <p:spPr>
          <a:xfrm>
            <a:off x="352540" y="633046"/>
            <a:ext cx="8509073" cy="5117759"/>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122025" y="6069097"/>
            <a:ext cx="739588" cy="581478"/>
          </a:xfrm>
          <a:prstGeom prst="rect">
            <a:avLst/>
          </a:prstGeom>
        </p:spPr>
      </p:pic>
    </p:spTree>
    <p:extLst>
      <p:ext uri="{BB962C8B-B14F-4D97-AF65-F5344CB8AC3E}">
        <p14:creationId xmlns:p14="http://schemas.microsoft.com/office/powerpoint/2010/main" val="9189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What's new document </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Rectangle 4"/>
          <p:cNvSpPr/>
          <p:nvPr/>
        </p:nvSpPr>
        <p:spPr>
          <a:xfrm>
            <a:off x="72831" y="6408395"/>
            <a:ext cx="7716093" cy="338554"/>
          </a:xfrm>
          <a:prstGeom prst="rect">
            <a:avLst/>
          </a:prstGeom>
        </p:spPr>
        <p:txBody>
          <a:bodyPr wrap="square">
            <a:spAutoFit/>
          </a:bodyPr>
          <a:lstStyle/>
          <a:p>
            <a:r>
              <a:rPr lang="en-ZA" sz="1600" dirty="0">
                <a:hlinkClick r:id="rId3"/>
              </a:rPr>
              <a:t>https://</a:t>
            </a:r>
            <a:r>
              <a:rPr lang="en-ZA" sz="1600" dirty="0" smtClean="0">
                <a:hlinkClick r:id="rId3"/>
              </a:rPr>
              <a:t>barnowl.co.za/wp-content/uploads/2023/05/Whats-New-in-BarnOwl-v11.pdf</a:t>
            </a:r>
            <a:r>
              <a:rPr lang="en-ZA" sz="1600" dirty="0" smtClean="0"/>
              <a:t> </a:t>
            </a:r>
            <a:endParaRPr lang="en-ZA" sz="1600" dirty="0"/>
          </a:p>
        </p:txBody>
      </p:sp>
      <p:pic>
        <p:nvPicPr>
          <p:cNvPr id="7" name="Picture 6"/>
          <p:cNvPicPr>
            <a:picLocks noChangeAspect="1"/>
          </p:cNvPicPr>
          <p:nvPr/>
        </p:nvPicPr>
        <p:blipFill>
          <a:blip r:embed="rId4"/>
          <a:stretch>
            <a:fillRect/>
          </a:stretch>
        </p:blipFill>
        <p:spPr>
          <a:xfrm>
            <a:off x="2558463" y="475123"/>
            <a:ext cx="4002604" cy="5933272"/>
          </a:xfrm>
          <a:prstGeom prst="rect">
            <a:avLst/>
          </a:prstGeom>
        </p:spPr>
      </p:pic>
    </p:spTree>
    <p:extLst>
      <p:ext uri="{BB962C8B-B14F-4D97-AF65-F5344CB8AC3E}">
        <p14:creationId xmlns:p14="http://schemas.microsoft.com/office/powerpoint/2010/main" val="3631468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What's new document </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5" name="Rectangle 4"/>
          <p:cNvSpPr/>
          <p:nvPr/>
        </p:nvSpPr>
        <p:spPr>
          <a:xfrm>
            <a:off x="72831" y="6408395"/>
            <a:ext cx="7716093" cy="338554"/>
          </a:xfrm>
          <a:prstGeom prst="rect">
            <a:avLst/>
          </a:prstGeom>
        </p:spPr>
        <p:txBody>
          <a:bodyPr wrap="square">
            <a:spAutoFit/>
          </a:bodyPr>
          <a:lstStyle/>
          <a:p>
            <a:r>
              <a:rPr lang="en-ZA" sz="1600" dirty="0">
                <a:hlinkClick r:id="rId3"/>
              </a:rPr>
              <a:t>https://</a:t>
            </a:r>
            <a:r>
              <a:rPr lang="en-ZA" sz="1600" dirty="0" smtClean="0">
                <a:hlinkClick r:id="rId3"/>
              </a:rPr>
              <a:t>barnowl.co.za/wp-content/uploads/2023/05/Whats-New-in-BarnOwl-v11.pdf</a:t>
            </a:r>
            <a:r>
              <a:rPr lang="en-ZA" sz="1600" dirty="0" smtClean="0"/>
              <a:t> </a:t>
            </a:r>
            <a:endParaRPr lang="en-ZA" sz="1600" dirty="0"/>
          </a:p>
        </p:txBody>
      </p:sp>
      <p:pic>
        <p:nvPicPr>
          <p:cNvPr id="3" name="Picture 2"/>
          <p:cNvPicPr>
            <a:picLocks noChangeAspect="1"/>
          </p:cNvPicPr>
          <p:nvPr/>
        </p:nvPicPr>
        <p:blipFill>
          <a:blip r:embed="rId4"/>
          <a:stretch>
            <a:fillRect/>
          </a:stretch>
        </p:blipFill>
        <p:spPr>
          <a:xfrm>
            <a:off x="2448326" y="494061"/>
            <a:ext cx="4045405" cy="5914334"/>
          </a:xfrm>
          <a:prstGeom prst="rect">
            <a:avLst/>
          </a:prstGeom>
        </p:spPr>
      </p:pic>
    </p:spTree>
    <p:extLst>
      <p:ext uri="{BB962C8B-B14F-4D97-AF65-F5344CB8AC3E}">
        <p14:creationId xmlns:p14="http://schemas.microsoft.com/office/powerpoint/2010/main" val="3651952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Conclusion</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454598" y="779783"/>
            <a:ext cx="7926416" cy="5753219"/>
          </a:xfrm>
          <a:prstGeom prst="rect">
            <a:avLst/>
          </a:prstGeom>
        </p:spPr>
        <p:txBody>
          <a:bodyPr>
            <a:noAutofit/>
          </a:bodyPr>
          <a:lstStyle/>
          <a:p>
            <a:pPr lvl="1">
              <a:spcBef>
                <a:spcPts val="0"/>
              </a:spcBef>
              <a:spcAft>
                <a:spcPts val="1800"/>
              </a:spcAft>
            </a:pPr>
            <a:r>
              <a:rPr lang="en-US" sz="2000" u="sng" dirty="0" smtClean="0">
                <a:solidFill>
                  <a:srgbClr val="FF0000"/>
                </a:solidFill>
              </a:rPr>
              <a:t>Modern </a:t>
            </a:r>
            <a:r>
              <a:rPr lang="en-US" sz="2000" u="sng" dirty="0">
                <a:solidFill>
                  <a:srgbClr val="FF0000"/>
                </a:solidFill>
              </a:rPr>
              <a:t>look &amp; feel</a:t>
            </a:r>
            <a:r>
              <a:rPr lang="en-US" sz="2000" dirty="0">
                <a:solidFill>
                  <a:srgbClr val="FF0000"/>
                </a:solidFill>
              </a:rPr>
              <a:t>: easy and familiar to use </a:t>
            </a:r>
          </a:p>
          <a:p>
            <a:pPr lvl="1">
              <a:spcBef>
                <a:spcPts val="0"/>
              </a:spcBef>
              <a:spcAft>
                <a:spcPts val="1800"/>
              </a:spcAft>
            </a:pPr>
            <a:r>
              <a:rPr lang="en-US" sz="2000" u="sng" dirty="0" smtClean="0">
                <a:solidFill>
                  <a:srgbClr val="FF0000"/>
                </a:solidFill>
              </a:rPr>
              <a:t>Easy </a:t>
            </a:r>
            <a:r>
              <a:rPr lang="en-US" sz="2000" u="sng" dirty="0">
                <a:solidFill>
                  <a:srgbClr val="FF0000"/>
                </a:solidFill>
              </a:rPr>
              <a:t>navigation</a:t>
            </a:r>
            <a:r>
              <a:rPr lang="en-US" sz="2000" dirty="0">
                <a:solidFill>
                  <a:srgbClr val="FF0000"/>
                </a:solidFill>
              </a:rPr>
              <a:t>:  embed risk management</a:t>
            </a:r>
          </a:p>
          <a:p>
            <a:pPr lvl="1">
              <a:spcBef>
                <a:spcPts val="0"/>
              </a:spcBef>
              <a:spcAft>
                <a:spcPts val="1800"/>
              </a:spcAft>
            </a:pPr>
            <a:r>
              <a:rPr lang="en-US" sz="2000" u="sng" dirty="0">
                <a:solidFill>
                  <a:srgbClr val="FF0000"/>
                </a:solidFill>
              </a:rPr>
              <a:t>Risk on a page</a:t>
            </a:r>
            <a:r>
              <a:rPr lang="en-US" sz="2000" dirty="0">
                <a:solidFill>
                  <a:srgbClr val="FF0000"/>
                </a:solidFill>
              </a:rPr>
              <a:t>: manage your risks in a simple and structured way </a:t>
            </a:r>
            <a:endParaRPr lang="en-ZA" sz="2000" dirty="0">
              <a:solidFill>
                <a:srgbClr val="FF0000"/>
              </a:solidFill>
            </a:endParaRPr>
          </a:p>
          <a:p>
            <a:pPr lvl="1">
              <a:spcBef>
                <a:spcPts val="0"/>
              </a:spcBef>
              <a:spcAft>
                <a:spcPts val="1800"/>
              </a:spcAft>
            </a:pPr>
            <a:r>
              <a:rPr lang="en-ZA" sz="2000" u="sng" dirty="0">
                <a:solidFill>
                  <a:srgbClr val="FF0000"/>
                </a:solidFill>
              </a:rPr>
              <a:t>Performance</a:t>
            </a:r>
            <a:r>
              <a:rPr lang="en-ZA" sz="2000" dirty="0">
                <a:solidFill>
                  <a:srgbClr val="FF0000"/>
                </a:solidFill>
              </a:rPr>
              <a:t>: </a:t>
            </a:r>
            <a:r>
              <a:rPr lang="en-ZA" sz="2000" dirty="0" smtClean="0">
                <a:solidFill>
                  <a:srgbClr val="FF0000"/>
                </a:solidFill>
              </a:rPr>
              <a:t>great performance over WAN / VPN</a:t>
            </a:r>
            <a:endParaRPr lang="en-ZA" sz="2000" dirty="0">
              <a:solidFill>
                <a:srgbClr val="FF0000"/>
              </a:solidFill>
            </a:endParaRPr>
          </a:p>
          <a:p>
            <a:pPr lvl="1">
              <a:spcBef>
                <a:spcPts val="0"/>
              </a:spcBef>
              <a:spcAft>
                <a:spcPts val="1800"/>
              </a:spcAft>
            </a:pPr>
            <a:r>
              <a:rPr lang="en-US" sz="2000" u="sng" dirty="0">
                <a:solidFill>
                  <a:srgbClr val="FF0000"/>
                </a:solidFill>
              </a:rPr>
              <a:t>Enhanced functionality</a:t>
            </a:r>
            <a:r>
              <a:rPr lang="en-US" sz="2000" dirty="0">
                <a:solidFill>
                  <a:srgbClr val="FF0000"/>
                </a:solidFill>
              </a:rPr>
              <a:t>: </a:t>
            </a:r>
            <a:r>
              <a:rPr lang="en-US" sz="2000" dirty="0" smtClean="0">
                <a:solidFill>
                  <a:srgbClr val="FF0000"/>
                </a:solidFill>
              </a:rPr>
              <a:t>Surveys, Questionnaires, Voting (RCSAs), KIs, custom </a:t>
            </a:r>
            <a:r>
              <a:rPr lang="en-US" sz="2000" dirty="0">
                <a:solidFill>
                  <a:srgbClr val="FF0000"/>
                </a:solidFill>
              </a:rPr>
              <a:t>field documents, action plan linked object, search </a:t>
            </a:r>
            <a:r>
              <a:rPr lang="en-US" sz="2000" dirty="0" smtClean="0">
                <a:solidFill>
                  <a:srgbClr val="FF0000"/>
                </a:solidFill>
              </a:rPr>
              <a:t>visible fields </a:t>
            </a:r>
            <a:r>
              <a:rPr lang="en-US" sz="2000" dirty="0">
                <a:solidFill>
                  <a:srgbClr val="FF0000"/>
                </a:solidFill>
              </a:rPr>
              <a:t>etc.</a:t>
            </a:r>
          </a:p>
          <a:p>
            <a:pPr lvl="1">
              <a:spcBef>
                <a:spcPts val="0"/>
              </a:spcBef>
              <a:spcAft>
                <a:spcPts val="1800"/>
              </a:spcAft>
            </a:pPr>
            <a:r>
              <a:rPr lang="en-US" sz="2000" u="sng" dirty="0" smtClean="0">
                <a:solidFill>
                  <a:srgbClr val="FF0000"/>
                </a:solidFill>
              </a:rPr>
              <a:t>State </a:t>
            </a:r>
            <a:r>
              <a:rPr lang="en-US" sz="2000" u="sng" dirty="0">
                <a:solidFill>
                  <a:srgbClr val="FF0000"/>
                </a:solidFill>
              </a:rPr>
              <a:t>of the art web-based technology</a:t>
            </a:r>
            <a:r>
              <a:rPr lang="en-US" sz="2000" dirty="0">
                <a:solidFill>
                  <a:srgbClr val="FF0000"/>
                </a:solidFill>
              </a:rPr>
              <a:t>: take advantage of leading edge </a:t>
            </a:r>
            <a:r>
              <a:rPr lang="en-US" sz="2000" dirty="0" smtClean="0">
                <a:solidFill>
                  <a:srgbClr val="FF0000"/>
                </a:solidFill>
              </a:rPr>
              <a:t>technology</a:t>
            </a:r>
          </a:p>
          <a:p>
            <a:pPr lvl="1">
              <a:spcBef>
                <a:spcPts val="0"/>
              </a:spcBef>
              <a:spcAft>
                <a:spcPts val="1800"/>
              </a:spcAft>
            </a:pPr>
            <a:r>
              <a:rPr lang="en-ZA" sz="2000" u="sng" dirty="0">
                <a:solidFill>
                  <a:srgbClr val="FF0000"/>
                </a:solidFill>
              </a:rPr>
              <a:t>In </a:t>
            </a:r>
            <a:r>
              <a:rPr lang="en-ZA" sz="2000" u="sng" dirty="0" smtClean="0">
                <a:solidFill>
                  <a:srgbClr val="FF0000"/>
                </a:solidFill>
              </a:rPr>
              <a:t>summary:</a:t>
            </a:r>
            <a:r>
              <a:rPr lang="en-ZA" sz="2000" dirty="0" smtClean="0">
                <a:solidFill>
                  <a:srgbClr val="FF0000"/>
                </a:solidFill>
              </a:rPr>
              <a:t> </a:t>
            </a:r>
            <a:r>
              <a:rPr lang="en-ZA" sz="2000" dirty="0">
                <a:solidFill>
                  <a:srgbClr val="FF0000"/>
                </a:solidFill>
              </a:rPr>
              <a:t>v11.2 provides a far superior and simplified user interface enabling you to embed risk management more effectively within your organisation. In addition, real-time, BarnOwl Power </a:t>
            </a:r>
            <a:r>
              <a:rPr lang="en-ZA" sz="2000" dirty="0" smtClean="0">
                <a:solidFill>
                  <a:srgbClr val="FF0000"/>
                </a:solidFill>
              </a:rPr>
              <a:t>BI and SSRS  </a:t>
            </a:r>
            <a:r>
              <a:rPr lang="en-ZA" sz="2000" dirty="0">
                <a:solidFill>
                  <a:srgbClr val="FF0000"/>
                </a:solidFill>
              </a:rPr>
              <a:t>reporting enables you to consolidate, analyse and gain insights from your GRC universe at the click of a button. </a:t>
            </a:r>
          </a:p>
          <a:p>
            <a:pPr lvl="1">
              <a:spcBef>
                <a:spcPts val="0"/>
              </a:spcBef>
              <a:spcAft>
                <a:spcPts val="1800"/>
              </a:spcAft>
            </a:pPr>
            <a:endParaRPr lang="en-US" sz="2000" dirty="0">
              <a:solidFill>
                <a:srgbClr val="FF0000"/>
              </a:solidFill>
            </a:endParaRPr>
          </a:p>
          <a:p>
            <a:pPr marL="457200" lvl="1" indent="0">
              <a:buNone/>
            </a:pPr>
            <a:endParaRPr lang="en-ZA" sz="1600" dirty="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21498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10378" y="1506971"/>
            <a:ext cx="7772400" cy="1470025"/>
          </a:xfrm>
        </p:spPr>
        <p:txBody>
          <a:bodyPr>
            <a:normAutofit/>
          </a:bodyPr>
          <a:lstStyle/>
          <a:p>
            <a:r>
              <a:rPr lang="en-ZA" sz="8000" dirty="0" smtClean="0">
                <a:latin typeface="+mn-lt"/>
              </a:rPr>
              <a:t>Thank You</a:t>
            </a:r>
            <a:endParaRPr lang="en-ZA" sz="8000" dirty="0">
              <a:latin typeface="+mn-lt"/>
            </a:endParaRPr>
          </a:p>
        </p:txBody>
      </p:sp>
      <p:sp>
        <p:nvSpPr>
          <p:cNvPr id="6" name="Text Box 24"/>
          <p:cNvSpPr txBox="1">
            <a:spLocks noGrp="1" noChangeArrowheads="1"/>
          </p:cNvSpPr>
          <p:nvPr>
            <p:ph type="subTitle" idx="1"/>
          </p:nvPr>
        </p:nvSpPr>
        <p:spPr bwMode="auto">
          <a:xfrm>
            <a:off x="969485" y="3206750"/>
            <a:ext cx="6797408" cy="1341906"/>
          </a:xfrm>
          <a:prstGeom prst="rect">
            <a:avLst/>
          </a:prstGeom>
          <a:noFill/>
          <a:ln w="9525">
            <a:noFill/>
            <a:miter lim="800000"/>
            <a:headEnd/>
            <a:tailEnd/>
          </a:ln>
        </p:spPr>
        <p:txBody>
          <a:bodyPr wrap="square">
            <a:spAutoFit/>
          </a:bodyPr>
          <a:lstStyle/>
          <a:p>
            <a:endParaRPr lang="en-US" sz="1400" dirty="0" smtClean="0">
              <a:solidFill>
                <a:srgbClr val="FF0000"/>
              </a:solidFill>
              <a:cs typeface="Arial" charset="0"/>
              <a:hlinkClick r:id="rId3"/>
            </a:endParaRPr>
          </a:p>
          <a:p>
            <a:r>
              <a:rPr lang="en-US" sz="1400" b="0" dirty="0" smtClean="0">
                <a:solidFill>
                  <a:srgbClr val="FF0000"/>
                </a:solidFill>
                <a:cs typeface="Arial" charset="0"/>
              </a:rPr>
              <a:t>+27 11 540 9100   (office)</a:t>
            </a:r>
          </a:p>
          <a:p>
            <a:r>
              <a:rPr lang="en-US" sz="1400" dirty="0" smtClean="0">
                <a:solidFill>
                  <a:srgbClr val="FF0000"/>
                </a:solidFill>
                <a:cs typeface="Arial" charset="0"/>
                <a:hlinkClick r:id="rId4"/>
              </a:rPr>
              <a:t>support@barnowl.co.za</a:t>
            </a:r>
            <a:endParaRPr lang="en-US" sz="1400" dirty="0" smtClean="0">
              <a:solidFill>
                <a:srgbClr val="FF0000"/>
              </a:solidFill>
              <a:cs typeface="Arial" charset="0"/>
            </a:endParaRPr>
          </a:p>
          <a:p>
            <a:r>
              <a:rPr lang="en-US" sz="1400" b="0" dirty="0" smtClean="0">
                <a:solidFill>
                  <a:srgbClr val="FF0000"/>
                </a:solidFill>
                <a:cs typeface="Arial" charset="0"/>
              </a:rPr>
              <a:t>+27 11 540 9112 (help desk)</a:t>
            </a:r>
          </a:p>
          <a:p>
            <a:r>
              <a:rPr lang="en-US" sz="1400" dirty="0">
                <a:solidFill>
                  <a:srgbClr val="FF0000"/>
                </a:solidFill>
                <a:cs typeface="Arial" charset="0"/>
                <a:hlinkClick r:id="rId5"/>
              </a:rPr>
              <a:t>https://barnowl.co.za/barnowl-knowledge-base</a:t>
            </a:r>
            <a:r>
              <a:rPr lang="en-US" sz="1400" dirty="0" smtClean="0">
                <a:solidFill>
                  <a:srgbClr val="FF0000"/>
                </a:solidFill>
                <a:cs typeface="Arial" charset="0"/>
                <a:hlinkClick r:id="rId5"/>
              </a:rPr>
              <a:t>/</a:t>
            </a:r>
            <a:r>
              <a:rPr lang="en-US" sz="1400" dirty="0" smtClean="0">
                <a:solidFill>
                  <a:srgbClr val="FF0000"/>
                </a:solidFill>
                <a:cs typeface="Arial" charset="0"/>
              </a:rPr>
              <a:t> </a:t>
            </a:r>
            <a:endParaRPr lang="en-US" sz="1400" b="0" dirty="0">
              <a:solidFill>
                <a:srgbClr val="FF0000"/>
              </a:solidFill>
              <a:cs typeface="Arial" charset="0"/>
            </a:endParaRPr>
          </a:p>
        </p:txBody>
      </p:sp>
    </p:spTree>
    <p:extLst>
      <p:ext uri="{BB962C8B-B14F-4D97-AF65-F5344CB8AC3E}">
        <p14:creationId xmlns:p14="http://schemas.microsoft.com/office/powerpoint/2010/main" val="224904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857"/>
            <a:ext cx="9144000" cy="61218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500" dirty="0">
                <a:solidFill>
                  <a:srgbClr val="FF0000"/>
                </a:solidFill>
              </a:rPr>
              <a:t>Introduction - Types of u</a:t>
            </a:r>
            <a:r>
              <a:rPr lang="en-ZA" sz="2500" dirty="0" smtClean="0">
                <a:solidFill>
                  <a:srgbClr val="FF0000"/>
                </a:solidFill>
              </a:rPr>
              <a:t>ser and BarnOwl </a:t>
            </a:r>
            <a:r>
              <a:rPr lang="en-ZA" sz="2500" smtClean="0">
                <a:solidFill>
                  <a:srgbClr val="FF0000"/>
                </a:solidFill>
              </a:rPr>
              <a:t>user interface (UI)</a:t>
            </a:r>
            <a:endParaRPr lang="en-ZA" sz="2500" dirty="0">
              <a:solidFill>
                <a:srgbClr val="FF0000"/>
              </a:solidFill>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122025" y="6069097"/>
            <a:ext cx="739588" cy="581478"/>
          </a:xfrm>
          <a:prstGeom prst="rect">
            <a:avLst/>
          </a:prstGeom>
        </p:spPr>
      </p:pic>
      <p:sp>
        <p:nvSpPr>
          <p:cNvPr id="3" name="Rectangle 2"/>
          <p:cNvSpPr/>
          <p:nvPr/>
        </p:nvSpPr>
        <p:spPr>
          <a:xfrm>
            <a:off x="231355" y="633046"/>
            <a:ext cx="8630258" cy="2831544"/>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ZA" sz="1600" b="1" u="sng" dirty="0" smtClean="0">
                <a:solidFill>
                  <a:srgbClr val="FF0000"/>
                </a:solidFill>
              </a:rPr>
              <a:t>Admin User (Risk, Compliance and Audit): </a:t>
            </a:r>
            <a:r>
              <a:rPr lang="en-ZA" sz="1600" dirty="0">
                <a:solidFill>
                  <a:srgbClr val="FF0000"/>
                </a:solidFill>
              </a:rPr>
              <a:t>SMC remains in the </a:t>
            </a:r>
            <a:r>
              <a:rPr lang="en-ZA" sz="1600" u="sng" dirty="0" smtClean="0">
                <a:solidFill>
                  <a:srgbClr val="FF0000"/>
                </a:solidFill>
              </a:rPr>
              <a:t>Desktop app </a:t>
            </a:r>
            <a:r>
              <a:rPr lang="en-ZA" sz="1600" dirty="0" smtClean="0">
                <a:solidFill>
                  <a:srgbClr val="FF0000"/>
                </a:solidFill>
              </a:rPr>
              <a:t>(rich). Setup of processes, org structure, votes, import compliance acts remain in the BarnOwl </a:t>
            </a:r>
            <a:r>
              <a:rPr lang="en-ZA" sz="1600" dirty="0">
                <a:solidFill>
                  <a:srgbClr val="FF0000"/>
                </a:solidFill>
              </a:rPr>
              <a:t>Desktop </a:t>
            </a:r>
            <a:r>
              <a:rPr lang="en-ZA" sz="1600" dirty="0" smtClean="0">
                <a:solidFill>
                  <a:srgbClr val="FF0000"/>
                </a:solidFill>
              </a:rPr>
              <a:t>app. </a:t>
            </a:r>
          </a:p>
          <a:p>
            <a:pPr marL="285750" indent="-285750">
              <a:spcBef>
                <a:spcPts val="0"/>
              </a:spcBef>
              <a:spcAft>
                <a:spcPts val="1200"/>
              </a:spcAft>
              <a:buFont typeface="Arial" panose="020B0604020202020204" pitchFamily="34" charset="0"/>
              <a:buChar char="•"/>
            </a:pPr>
            <a:r>
              <a:rPr lang="en-US" sz="1600" b="1" u="sng" dirty="0" smtClean="0">
                <a:solidFill>
                  <a:srgbClr val="FF0000"/>
                </a:solidFill>
              </a:rPr>
              <a:t>Risk champion</a:t>
            </a:r>
            <a:r>
              <a:rPr lang="en-US" sz="1600" dirty="0" smtClean="0">
                <a:solidFill>
                  <a:srgbClr val="FF0000"/>
                </a:solidFill>
              </a:rPr>
              <a:t>: will use </a:t>
            </a:r>
            <a:r>
              <a:rPr lang="en-US" sz="1600" u="sng" dirty="0" smtClean="0">
                <a:solidFill>
                  <a:srgbClr val="FF0000"/>
                </a:solidFill>
              </a:rPr>
              <a:t>BarnOwl Web </a:t>
            </a:r>
            <a:r>
              <a:rPr lang="en-US" sz="1600" dirty="0" smtClean="0">
                <a:solidFill>
                  <a:srgbClr val="FF0000"/>
                </a:solidFill>
              </a:rPr>
              <a:t>(no longer BarnOwl Lite)</a:t>
            </a:r>
          </a:p>
          <a:p>
            <a:pPr marL="285750" indent="-285750">
              <a:spcBef>
                <a:spcPts val="0"/>
              </a:spcBef>
              <a:spcAft>
                <a:spcPts val="1200"/>
              </a:spcAft>
              <a:buFont typeface="Arial" panose="020B0604020202020204" pitchFamily="34" charset="0"/>
              <a:buChar char="•"/>
            </a:pPr>
            <a:r>
              <a:rPr lang="en-US" sz="1600" b="1" u="sng" dirty="0">
                <a:solidFill>
                  <a:srgbClr val="FF0000"/>
                </a:solidFill>
              </a:rPr>
              <a:t>Compliance champion</a:t>
            </a:r>
            <a:r>
              <a:rPr lang="en-US" sz="1600" dirty="0">
                <a:solidFill>
                  <a:srgbClr val="FF0000"/>
                </a:solidFill>
              </a:rPr>
              <a:t>: will continue to use the </a:t>
            </a:r>
            <a:r>
              <a:rPr lang="en-US" sz="1600" u="sng" dirty="0">
                <a:solidFill>
                  <a:srgbClr val="FF0000"/>
                </a:solidFill>
              </a:rPr>
              <a:t>BarnOwl Desktop app</a:t>
            </a:r>
          </a:p>
          <a:p>
            <a:pPr marL="285750" indent="-285750">
              <a:spcBef>
                <a:spcPts val="0"/>
              </a:spcBef>
              <a:spcAft>
                <a:spcPts val="1200"/>
              </a:spcAft>
              <a:buFont typeface="Arial" panose="020B0604020202020204" pitchFamily="34" charset="0"/>
              <a:buChar char="•"/>
            </a:pPr>
            <a:r>
              <a:rPr lang="en-US" sz="1600" b="1" u="sng" dirty="0">
                <a:solidFill>
                  <a:srgbClr val="FF0000"/>
                </a:solidFill>
              </a:rPr>
              <a:t>Audit user</a:t>
            </a:r>
            <a:r>
              <a:rPr lang="en-US" sz="1600" dirty="0">
                <a:solidFill>
                  <a:srgbClr val="FF0000"/>
                </a:solidFill>
              </a:rPr>
              <a:t>: will continue to use </a:t>
            </a:r>
            <a:r>
              <a:rPr lang="en-US" sz="1600" dirty="0" smtClean="0">
                <a:solidFill>
                  <a:srgbClr val="FF0000"/>
                </a:solidFill>
              </a:rPr>
              <a:t>the </a:t>
            </a:r>
            <a:r>
              <a:rPr lang="en-US" sz="1600" u="sng" dirty="0" smtClean="0">
                <a:solidFill>
                  <a:srgbClr val="FF0000"/>
                </a:solidFill>
              </a:rPr>
              <a:t>BarnOwl </a:t>
            </a:r>
            <a:r>
              <a:rPr lang="en-US" sz="1600" u="sng" dirty="0">
                <a:solidFill>
                  <a:srgbClr val="FF0000"/>
                </a:solidFill>
              </a:rPr>
              <a:t>Desktop app</a:t>
            </a:r>
            <a:endParaRPr lang="en-ZA" sz="1600" u="sng" dirty="0">
              <a:solidFill>
                <a:srgbClr val="FF0000"/>
              </a:solidFill>
            </a:endParaRPr>
          </a:p>
          <a:p>
            <a:pPr marL="285750" indent="-285750">
              <a:spcBef>
                <a:spcPts val="0"/>
              </a:spcBef>
              <a:spcAft>
                <a:spcPts val="1200"/>
              </a:spcAft>
              <a:buFont typeface="Arial" panose="020B0604020202020204" pitchFamily="34" charset="0"/>
              <a:buChar char="•"/>
            </a:pPr>
            <a:r>
              <a:rPr lang="en-US" sz="1600" b="1" u="sng" dirty="0" smtClean="0">
                <a:solidFill>
                  <a:srgbClr val="FF0000"/>
                </a:solidFill>
              </a:rPr>
              <a:t>Open license user</a:t>
            </a:r>
            <a:r>
              <a:rPr lang="en-US" sz="1600" dirty="0" smtClean="0">
                <a:solidFill>
                  <a:srgbClr val="FF0000"/>
                </a:solidFill>
              </a:rPr>
              <a:t>: will use the </a:t>
            </a:r>
            <a:r>
              <a:rPr lang="en-US" sz="1600" u="sng" dirty="0" smtClean="0">
                <a:solidFill>
                  <a:srgbClr val="FF0000"/>
                </a:solidFill>
              </a:rPr>
              <a:t>BarnOwl Web </a:t>
            </a:r>
            <a:r>
              <a:rPr lang="en-US" sz="1600" dirty="0" smtClean="0">
                <a:solidFill>
                  <a:srgbClr val="FF0000"/>
                </a:solidFill>
              </a:rPr>
              <a:t>open license to respond to: Action </a:t>
            </a:r>
            <a:r>
              <a:rPr lang="en-US" sz="1600" dirty="0">
                <a:solidFill>
                  <a:srgbClr val="FF0000"/>
                </a:solidFill>
              </a:rPr>
              <a:t>P</a:t>
            </a:r>
            <a:r>
              <a:rPr lang="en-US" sz="1600" dirty="0" smtClean="0">
                <a:solidFill>
                  <a:srgbClr val="FF0000"/>
                </a:solidFill>
              </a:rPr>
              <a:t>lans, Voting (RSA, CSA), Surveys, Questionnaires, Key Indicator inputs</a:t>
            </a:r>
          </a:p>
          <a:p>
            <a:pPr>
              <a:spcBef>
                <a:spcPts val="0"/>
              </a:spcBef>
              <a:spcAft>
                <a:spcPts val="1200"/>
              </a:spcAft>
            </a:pPr>
            <a:r>
              <a:rPr lang="en-ZA" sz="1600" dirty="0" smtClean="0">
                <a:solidFill>
                  <a:srgbClr val="FF0000"/>
                </a:solidFill>
              </a:rPr>
              <a:t> </a:t>
            </a:r>
            <a:endParaRPr lang="en-US" sz="1600" dirty="0">
              <a:solidFill>
                <a:srgbClr val="FF0000"/>
              </a:solidFill>
            </a:endParaRPr>
          </a:p>
        </p:txBody>
      </p:sp>
      <p:pic>
        <p:nvPicPr>
          <p:cNvPr id="7" name="Picture 6"/>
          <p:cNvPicPr>
            <a:picLocks noChangeAspect="1"/>
          </p:cNvPicPr>
          <p:nvPr/>
        </p:nvPicPr>
        <p:blipFill>
          <a:blip r:embed="rId3"/>
          <a:stretch>
            <a:fillRect/>
          </a:stretch>
        </p:blipFill>
        <p:spPr>
          <a:xfrm>
            <a:off x="570409" y="3079870"/>
            <a:ext cx="7163432" cy="3295380"/>
          </a:xfrm>
          <a:prstGeom prst="rect">
            <a:avLst/>
          </a:prstGeom>
        </p:spPr>
      </p:pic>
    </p:spTree>
    <p:extLst>
      <p:ext uri="{BB962C8B-B14F-4D97-AF65-F5344CB8AC3E}">
        <p14:creationId xmlns:p14="http://schemas.microsoft.com/office/powerpoint/2010/main" val="1054804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V11 BarnOwl Desktop and BarnOwl Web </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219119" y="607364"/>
            <a:ext cx="8681291" cy="5446736"/>
          </a:xfrm>
          <a:prstGeom prst="rect">
            <a:avLst/>
          </a:prstGeom>
        </p:spPr>
        <p:txBody>
          <a:bodyPr>
            <a:noAutofit/>
          </a:bodyPr>
          <a:lstStyle/>
          <a:p>
            <a:pPr>
              <a:spcBef>
                <a:spcPts val="0"/>
              </a:spcBef>
              <a:spcAft>
                <a:spcPts val="1200"/>
              </a:spcAft>
            </a:pPr>
            <a:r>
              <a:rPr lang="en-ZA" sz="1800" b="1" u="sng" dirty="0">
                <a:solidFill>
                  <a:srgbClr val="FF0000"/>
                </a:solidFill>
              </a:rPr>
              <a:t>BarnOwl Desktop</a:t>
            </a:r>
            <a:r>
              <a:rPr lang="en-ZA" sz="1800" dirty="0">
                <a:solidFill>
                  <a:srgbClr val="FF0000"/>
                </a:solidFill>
              </a:rPr>
              <a:t>: </a:t>
            </a:r>
            <a:r>
              <a:rPr lang="en-ZA" sz="1800" dirty="0" smtClean="0">
                <a:solidFill>
                  <a:srgbClr val="FF0000"/>
                </a:solidFill>
              </a:rPr>
              <a:t>Minor enhancements have </a:t>
            </a:r>
            <a:r>
              <a:rPr lang="en-ZA" sz="1800" dirty="0">
                <a:solidFill>
                  <a:srgbClr val="FF0000"/>
                </a:solidFill>
              </a:rPr>
              <a:t>been made to the BarnOwl desktop app</a:t>
            </a:r>
            <a:r>
              <a:rPr lang="en-ZA" sz="1800" dirty="0" smtClean="0">
                <a:solidFill>
                  <a:srgbClr val="FF0000"/>
                </a:solidFill>
              </a:rPr>
              <a:t>. SMC will remain in the desktop app</a:t>
            </a:r>
            <a:r>
              <a:rPr lang="en-ZA" sz="1800" dirty="0">
                <a:solidFill>
                  <a:srgbClr val="FF0000"/>
                </a:solidFill>
              </a:rPr>
              <a:t>. BarnOwl Desktop will still work exactly the same </a:t>
            </a:r>
            <a:r>
              <a:rPr lang="en-ZA" sz="1800" dirty="0" smtClean="0">
                <a:solidFill>
                  <a:srgbClr val="FF0000"/>
                </a:solidFill>
              </a:rPr>
              <a:t>way</a:t>
            </a:r>
            <a:r>
              <a:rPr lang="en-ZA" sz="1800" dirty="0">
                <a:solidFill>
                  <a:srgbClr val="FF0000"/>
                </a:solidFill>
              </a:rPr>
              <a:t> </a:t>
            </a:r>
            <a:r>
              <a:rPr lang="en-ZA" sz="1800" dirty="0" smtClean="0">
                <a:solidFill>
                  <a:srgbClr val="FF0000"/>
                </a:solidFill>
              </a:rPr>
              <a:t>and continue to be used for administrative tasks.</a:t>
            </a:r>
            <a:endParaRPr lang="en-US" sz="1800" dirty="0">
              <a:solidFill>
                <a:srgbClr val="FF0000"/>
              </a:solidFill>
            </a:endParaRPr>
          </a:p>
          <a:p>
            <a:pPr>
              <a:spcBef>
                <a:spcPts val="0"/>
              </a:spcBef>
              <a:spcAft>
                <a:spcPts val="600"/>
              </a:spcAft>
            </a:pPr>
            <a:r>
              <a:rPr lang="en-ZA" sz="1800" b="1" u="sng" dirty="0" smtClean="0">
                <a:solidFill>
                  <a:srgbClr val="FF0000"/>
                </a:solidFill>
              </a:rPr>
              <a:t>BarnOwl </a:t>
            </a:r>
            <a:r>
              <a:rPr lang="en-ZA" sz="1800" b="1" u="sng" dirty="0">
                <a:solidFill>
                  <a:srgbClr val="FF0000"/>
                </a:solidFill>
              </a:rPr>
              <a:t>Web</a:t>
            </a:r>
            <a:r>
              <a:rPr lang="en-ZA" sz="1800" b="1" dirty="0">
                <a:solidFill>
                  <a:srgbClr val="FF0000"/>
                </a:solidFill>
              </a:rPr>
              <a:t>: </a:t>
            </a:r>
            <a:r>
              <a:rPr lang="en-ZA" sz="1800" dirty="0">
                <a:solidFill>
                  <a:srgbClr val="FF0000"/>
                </a:solidFill>
              </a:rPr>
              <a:t>no longer </a:t>
            </a:r>
            <a:r>
              <a:rPr lang="en-ZA" sz="1800" dirty="0" smtClean="0">
                <a:solidFill>
                  <a:srgbClr val="FF0000"/>
                </a:solidFill>
              </a:rPr>
              <a:t>BarnOwl </a:t>
            </a:r>
            <a:r>
              <a:rPr lang="en-ZA" sz="1800" dirty="0" err="1">
                <a:solidFill>
                  <a:srgbClr val="FF0000"/>
                </a:solidFill>
              </a:rPr>
              <a:t>Lite</a:t>
            </a:r>
            <a:r>
              <a:rPr lang="en-ZA" sz="1800" dirty="0">
                <a:solidFill>
                  <a:srgbClr val="FF0000"/>
                </a:solidFill>
              </a:rPr>
              <a:t> as V11.2 </a:t>
            </a:r>
            <a:r>
              <a:rPr lang="en-US" sz="1800" dirty="0">
                <a:solidFill>
                  <a:srgbClr val="FF0000"/>
                </a:solidFill>
              </a:rPr>
              <a:t>now incorporates much of BarnOwl’s extensive desktop app (‘rich’) r</a:t>
            </a:r>
            <a:r>
              <a:rPr lang="en-US" sz="1800" dirty="0" smtClean="0">
                <a:solidFill>
                  <a:srgbClr val="FF0000"/>
                </a:solidFill>
              </a:rPr>
              <a:t>isk functionality</a:t>
            </a:r>
            <a:r>
              <a:rPr lang="en-US" sz="1800" dirty="0">
                <a:solidFill>
                  <a:srgbClr val="FF0000"/>
                </a:solidFill>
              </a:rPr>
              <a:t> and will become the default user interface for risk </a:t>
            </a:r>
            <a:r>
              <a:rPr lang="en-US" sz="1800" dirty="0" smtClean="0">
                <a:solidFill>
                  <a:srgbClr val="FF0000"/>
                </a:solidFill>
              </a:rPr>
              <a:t>management </a:t>
            </a:r>
            <a:r>
              <a:rPr lang="en-US" sz="1800" dirty="0">
                <a:solidFill>
                  <a:srgbClr val="FF0000"/>
                </a:solidFill>
              </a:rPr>
              <a:t>whilst the desktop app (‘rich’) will be used mainly </a:t>
            </a:r>
            <a:r>
              <a:rPr lang="en-US" sz="1800" dirty="0" smtClean="0">
                <a:solidFill>
                  <a:srgbClr val="FF0000"/>
                </a:solidFill>
              </a:rPr>
              <a:t>for</a:t>
            </a:r>
            <a:r>
              <a:rPr lang="en-US" sz="1800" dirty="0">
                <a:solidFill>
                  <a:srgbClr val="FF0000"/>
                </a:solidFill>
              </a:rPr>
              <a:t> </a:t>
            </a:r>
            <a:r>
              <a:rPr lang="en-US" sz="1800" dirty="0" smtClean="0">
                <a:solidFill>
                  <a:srgbClr val="FF0000"/>
                </a:solidFill>
              </a:rPr>
              <a:t>administrative tasks</a:t>
            </a:r>
            <a:r>
              <a:rPr lang="en-ZA" sz="1800" dirty="0" smtClean="0">
                <a:solidFill>
                  <a:srgbClr val="FF0000"/>
                </a:solidFill>
              </a:rPr>
              <a:t>.</a:t>
            </a:r>
            <a:endParaRPr lang="en-ZA" sz="1800" dirty="0">
              <a:solidFill>
                <a:srgbClr val="FF0000"/>
              </a:solidFill>
            </a:endParaRP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Latest </a:t>
            </a:r>
            <a:r>
              <a:rPr lang="en-US" sz="1600" dirty="0">
                <a:solidFill>
                  <a:srgbClr val="FF0000"/>
                </a:solidFill>
              </a:rPr>
              <a:t>web-based technology</a:t>
            </a:r>
            <a:endParaRPr lang="en-ZA" sz="1600" dirty="0">
              <a:solidFill>
                <a:srgbClr val="000000"/>
              </a:solidFill>
            </a:endParaRPr>
          </a:p>
          <a:p>
            <a:pPr marL="715963" lvl="2" indent="-352425">
              <a:spcBef>
                <a:spcPts val="0"/>
              </a:spcBef>
              <a:spcAft>
                <a:spcPts val="600"/>
              </a:spcAft>
              <a:buFont typeface="Arial" panose="020B0604020202020204" pitchFamily="34" charset="0"/>
              <a:buChar char="•"/>
            </a:pPr>
            <a:r>
              <a:rPr lang="en-ZA" sz="1600" dirty="0">
                <a:solidFill>
                  <a:srgbClr val="FF0000"/>
                </a:solidFill>
              </a:rPr>
              <a:t>Modern, </a:t>
            </a:r>
            <a:r>
              <a:rPr lang="en-ZA" sz="1600" dirty="0" smtClean="0">
                <a:solidFill>
                  <a:srgbClr val="FF0000"/>
                </a:solidFill>
              </a:rPr>
              <a:t>clean-cut user interface</a:t>
            </a: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Simplified navigation</a:t>
            </a: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Standardised look &amp; feel across all registers and forms (pages)</a:t>
            </a:r>
            <a:endParaRPr lang="en-ZA" sz="1600" dirty="0">
              <a:solidFill>
                <a:srgbClr val="FF0000"/>
              </a:solidFill>
            </a:endParaRP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Risk on a page simplifies risk taxonomy</a:t>
            </a: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Enhanced Surveys, Questionnaires, RSAs, CSAs and KIs</a:t>
            </a:r>
            <a:endParaRPr lang="en-US" sz="1600" dirty="0">
              <a:solidFill>
                <a:srgbClr val="FF0000"/>
              </a:solidFill>
            </a:endParaRP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Performance enhancements </a:t>
            </a:r>
          </a:p>
          <a:p>
            <a:pPr marL="342900" lvl="2" indent="-342900">
              <a:spcBef>
                <a:spcPts val="600"/>
              </a:spcBef>
              <a:spcAft>
                <a:spcPts val="600"/>
              </a:spcAft>
            </a:pPr>
            <a:r>
              <a:rPr lang="en-ZA" sz="1800" b="1" u="sng" dirty="0">
                <a:solidFill>
                  <a:srgbClr val="FF0000"/>
                </a:solidFill>
              </a:rPr>
              <a:t>BarnOwl </a:t>
            </a:r>
            <a:r>
              <a:rPr lang="en-US" sz="1800" b="1" u="sng" dirty="0" smtClean="0">
                <a:solidFill>
                  <a:srgbClr val="FF0000"/>
                </a:solidFill>
              </a:rPr>
              <a:t>Reporting</a:t>
            </a:r>
            <a:endParaRPr lang="en-US" sz="1800" b="1" u="sng" dirty="0">
              <a:solidFill>
                <a:srgbClr val="FF0000"/>
              </a:solidFill>
            </a:endParaRP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BarnOwl query reporting</a:t>
            </a: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Power BI (Risk, Voting, Surveys, Compliance, Audit) </a:t>
            </a:r>
            <a:r>
              <a:rPr lang="en-US" sz="1400" dirty="0">
                <a:solidFill>
                  <a:srgbClr val="FF0000"/>
                </a:solidFill>
              </a:rPr>
              <a:t>(directly off </a:t>
            </a:r>
            <a:r>
              <a:rPr lang="en-US" sz="1400" dirty="0" smtClean="0">
                <a:solidFill>
                  <a:srgbClr val="FF0000"/>
                </a:solidFill>
              </a:rPr>
              <a:t>the BarnOwl </a:t>
            </a:r>
            <a:r>
              <a:rPr lang="en-US" sz="1400" dirty="0">
                <a:solidFill>
                  <a:srgbClr val="FF0000"/>
                </a:solidFill>
              </a:rPr>
              <a:t>database) </a:t>
            </a:r>
          </a:p>
          <a:p>
            <a:pPr marL="715963" lvl="2" indent="-352425">
              <a:spcBef>
                <a:spcPts val="0"/>
              </a:spcBef>
              <a:spcAft>
                <a:spcPts val="600"/>
              </a:spcAft>
              <a:buFont typeface="Arial" panose="020B0604020202020204" pitchFamily="34" charset="0"/>
              <a:buChar char="•"/>
            </a:pPr>
            <a:r>
              <a:rPr lang="en-US" sz="1600" dirty="0" smtClean="0">
                <a:solidFill>
                  <a:srgbClr val="FF0000"/>
                </a:solidFill>
              </a:rPr>
              <a:t>SSRS </a:t>
            </a:r>
            <a:r>
              <a:rPr lang="en-US" sz="1400" dirty="0">
                <a:solidFill>
                  <a:srgbClr val="FF0000"/>
                </a:solidFill>
              </a:rPr>
              <a:t>(directly off the BarnOwl database)</a:t>
            </a:r>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283957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33765" y="5846215"/>
            <a:ext cx="1198000" cy="1011785"/>
          </a:xfrm>
          <a:prstGeom prst="rect">
            <a:avLst/>
          </a:prstGeom>
        </p:spPr>
      </p:pic>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Features of BarnOwl V11.2</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6" name="Content Placeholder 3"/>
          <p:cNvSpPr>
            <a:spLocks noGrp="1"/>
          </p:cNvSpPr>
          <p:nvPr>
            <p:ph sz="quarter" idx="4294967295"/>
          </p:nvPr>
        </p:nvSpPr>
        <p:spPr>
          <a:xfrm>
            <a:off x="377480" y="500289"/>
            <a:ext cx="7926416" cy="6264067"/>
          </a:xfrm>
          <a:prstGeom prst="rect">
            <a:avLst/>
          </a:prstGeom>
        </p:spPr>
        <p:txBody>
          <a:bodyPr>
            <a:noAutofit/>
          </a:bodyPr>
          <a:lstStyle/>
          <a:p>
            <a:pPr marL="342900" lvl="1" indent="-342900">
              <a:spcBef>
                <a:spcPts val="0"/>
              </a:spcBef>
              <a:buFont typeface="Arial"/>
              <a:buChar char="•"/>
            </a:pPr>
            <a:r>
              <a:rPr lang="en-US" sz="1600" dirty="0" smtClean="0">
                <a:solidFill>
                  <a:srgbClr val="FF0000"/>
                </a:solidFill>
              </a:rPr>
              <a:t>Surveys</a:t>
            </a:r>
          </a:p>
          <a:p>
            <a:pPr marL="715963" lvl="1" indent="-352425">
              <a:spcBef>
                <a:spcPts val="0"/>
              </a:spcBef>
              <a:buFont typeface="Arial" panose="020B0604020202020204" pitchFamily="34" charset="0"/>
              <a:buChar char="•"/>
            </a:pPr>
            <a:r>
              <a:rPr lang="en-US" sz="1400" dirty="0" smtClean="0">
                <a:solidFill>
                  <a:srgbClr val="FF0000"/>
                </a:solidFill>
              </a:rPr>
              <a:t>Info button for: category, sub category and question answer set </a:t>
            </a:r>
            <a:endParaRPr lang="en-US" sz="1400" dirty="0">
              <a:solidFill>
                <a:srgbClr val="FF0000"/>
              </a:solidFill>
            </a:endParaRPr>
          </a:p>
          <a:p>
            <a:pPr marL="715963" lvl="1" indent="-352425">
              <a:spcBef>
                <a:spcPts val="0"/>
              </a:spcBef>
              <a:buFont typeface="Arial" panose="020B0604020202020204" pitchFamily="34" charset="0"/>
              <a:buChar char="•"/>
            </a:pPr>
            <a:r>
              <a:rPr lang="en-US" sz="1400" dirty="0" smtClean="0">
                <a:solidFill>
                  <a:srgbClr val="FF0000"/>
                </a:solidFill>
              </a:rPr>
              <a:t>View attached template documents</a:t>
            </a:r>
            <a:endParaRPr lang="en-US" sz="1400" dirty="0">
              <a:solidFill>
                <a:srgbClr val="FF0000"/>
              </a:solidFill>
            </a:endParaRPr>
          </a:p>
          <a:p>
            <a:pPr marL="342900" lvl="1" indent="-342900">
              <a:spcBef>
                <a:spcPts val="1200"/>
              </a:spcBef>
              <a:spcAft>
                <a:spcPts val="1200"/>
              </a:spcAft>
              <a:buFont typeface="Arial"/>
              <a:buChar char="•"/>
            </a:pPr>
            <a:r>
              <a:rPr lang="en-US" sz="1600" dirty="0" smtClean="0">
                <a:solidFill>
                  <a:srgbClr val="FF0000"/>
                </a:solidFill>
              </a:rPr>
              <a:t>Questionnaires</a:t>
            </a:r>
            <a:endParaRPr lang="en-ZA" sz="1600" dirty="0" smtClean="0">
              <a:solidFill>
                <a:srgbClr val="FF0000"/>
              </a:solidFill>
            </a:endParaRPr>
          </a:p>
          <a:p>
            <a:pPr marL="342900" lvl="1" indent="-342900">
              <a:spcBef>
                <a:spcPts val="0"/>
              </a:spcBef>
              <a:buFont typeface="Arial"/>
              <a:buChar char="•"/>
            </a:pPr>
            <a:r>
              <a:rPr lang="en-ZA" sz="1600" dirty="0" smtClean="0">
                <a:solidFill>
                  <a:srgbClr val="FF0000"/>
                </a:solidFill>
              </a:rPr>
              <a:t>Control self assessment (including reviewer) voting</a:t>
            </a:r>
          </a:p>
          <a:p>
            <a:pPr marL="715963" lvl="1" indent="-352425">
              <a:spcBef>
                <a:spcPts val="0"/>
              </a:spcBef>
              <a:buFont typeface="Arial" panose="020B0604020202020204" pitchFamily="34" charset="0"/>
              <a:buChar char="•"/>
            </a:pPr>
            <a:r>
              <a:rPr lang="en-US" sz="1400" dirty="0">
                <a:solidFill>
                  <a:srgbClr val="FF0000"/>
                </a:solidFill>
              </a:rPr>
              <a:t>Recurrence with start and end date</a:t>
            </a:r>
          </a:p>
          <a:p>
            <a:pPr marL="715963" lvl="1" indent="-352425">
              <a:spcBef>
                <a:spcPts val="0"/>
              </a:spcBef>
              <a:buFont typeface="Arial" panose="020B0604020202020204" pitchFamily="34" charset="0"/>
              <a:buChar char="•"/>
            </a:pPr>
            <a:r>
              <a:rPr lang="en-US" sz="1400" dirty="0">
                <a:solidFill>
                  <a:srgbClr val="FF0000"/>
                </a:solidFill>
              </a:rPr>
              <a:t>Reviewer enhancements</a:t>
            </a:r>
          </a:p>
          <a:p>
            <a:pPr marL="715963" lvl="1" indent="-352425">
              <a:spcBef>
                <a:spcPts val="0"/>
              </a:spcBef>
              <a:buFont typeface="Arial" panose="020B0604020202020204" pitchFamily="34" charset="0"/>
              <a:buChar char="•"/>
            </a:pPr>
            <a:r>
              <a:rPr lang="en-US" sz="1400" dirty="0">
                <a:solidFill>
                  <a:srgbClr val="FF0000"/>
                </a:solidFill>
              </a:rPr>
              <a:t>Moderated action plans</a:t>
            </a:r>
          </a:p>
          <a:p>
            <a:pPr marL="715963" lvl="1" indent="-352425">
              <a:spcBef>
                <a:spcPts val="0"/>
              </a:spcBef>
              <a:buFont typeface="Arial" panose="020B0604020202020204" pitchFamily="34" charset="0"/>
              <a:buChar char="•"/>
            </a:pPr>
            <a:r>
              <a:rPr lang="en-US" sz="1400" dirty="0">
                <a:solidFill>
                  <a:srgbClr val="FF0000"/>
                </a:solidFill>
              </a:rPr>
              <a:t>Proxy votes</a:t>
            </a:r>
            <a:endParaRPr lang="en-ZA" sz="1400" dirty="0">
              <a:solidFill>
                <a:srgbClr val="FF0000"/>
              </a:solidFill>
            </a:endParaRPr>
          </a:p>
          <a:p>
            <a:pPr marL="342900" lvl="1" indent="-342900">
              <a:spcBef>
                <a:spcPts val="1200"/>
              </a:spcBef>
              <a:spcAft>
                <a:spcPts val="1200"/>
              </a:spcAft>
              <a:buFont typeface="Arial"/>
              <a:buChar char="•"/>
            </a:pPr>
            <a:r>
              <a:rPr lang="en-US" sz="1600" dirty="0">
                <a:solidFill>
                  <a:srgbClr val="FF0000"/>
                </a:solidFill>
              </a:rPr>
              <a:t>Risk self assessment </a:t>
            </a:r>
            <a:r>
              <a:rPr lang="en-US" sz="1600" dirty="0" smtClean="0">
                <a:solidFill>
                  <a:srgbClr val="FF0000"/>
                </a:solidFill>
              </a:rPr>
              <a:t>voting</a:t>
            </a:r>
            <a:endParaRPr lang="en-ZA" sz="1600" dirty="0">
              <a:solidFill>
                <a:srgbClr val="FF0000"/>
              </a:solidFill>
            </a:endParaRPr>
          </a:p>
          <a:p>
            <a:pPr marL="342900" lvl="1" indent="-342900">
              <a:spcBef>
                <a:spcPts val="0"/>
              </a:spcBef>
              <a:buFont typeface="Arial"/>
              <a:buChar char="•"/>
            </a:pPr>
            <a:r>
              <a:rPr lang="en-US" sz="1600" dirty="0" smtClean="0">
                <a:solidFill>
                  <a:srgbClr val="FF0000"/>
                </a:solidFill>
              </a:rPr>
              <a:t>Key Indicators </a:t>
            </a:r>
          </a:p>
          <a:p>
            <a:pPr marL="715963" lvl="1" indent="-352425">
              <a:spcBef>
                <a:spcPts val="0"/>
              </a:spcBef>
              <a:buFont typeface="Arial" panose="020B0604020202020204" pitchFamily="34" charset="0"/>
              <a:buChar char="•"/>
            </a:pPr>
            <a:r>
              <a:rPr lang="en-US" sz="1400" dirty="0">
                <a:solidFill>
                  <a:srgbClr val="FF0000"/>
                </a:solidFill>
              </a:rPr>
              <a:t>Financial periods with  targets and re-assessment rules</a:t>
            </a:r>
          </a:p>
          <a:p>
            <a:pPr marL="715963" lvl="1" indent="-352425">
              <a:spcBef>
                <a:spcPts val="0"/>
              </a:spcBef>
              <a:buFont typeface="Arial" panose="020B0604020202020204" pitchFamily="34" charset="0"/>
              <a:buChar char="•"/>
            </a:pPr>
            <a:r>
              <a:rPr lang="en-US" sz="1400" dirty="0">
                <a:solidFill>
                  <a:srgbClr val="FF0000"/>
                </a:solidFill>
              </a:rPr>
              <a:t>My key indicator register with period </a:t>
            </a:r>
            <a:r>
              <a:rPr lang="en-US" sz="1400" dirty="0" err="1">
                <a:solidFill>
                  <a:srgbClr val="FF0000"/>
                </a:solidFill>
              </a:rPr>
              <a:t>finalisation</a:t>
            </a:r>
            <a:endParaRPr lang="en-US" sz="1400" dirty="0">
              <a:solidFill>
                <a:srgbClr val="FF0000"/>
              </a:solidFill>
            </a:endParaRPr>
          </a:p>
          <a:p>
            <a:pPr marL="715963" lvl="1" indent="-352425">
              <a:spcBef>
                <a:spcPts val="0"/>
              </a:spcBef>
              <a:buFont typeface="Arial" panose="020B0604020202020204" pitchFamily="34" charset="0"/>
              <a:buChar char="•"/>
            </a:pPr>
            <a:r>
              <a:rPr lang="en-US" sz="1400" dirty="0">
                <a:solidFill>
                  <a:srgbClr val="FF0000"/>
                </a:solidFill>
              </a:rPr>
              <a:t>Key indicator period values</a:t>
            </a:r>
          </a:p>
          <a:p>
            <a:pPr marL="342900" lvl="1" indent="-342900">
              <a:spcBef>
                <a:spcPts val="1200"/>
              </a:spcBef>
              <a:spcAft>
                <a:spcPts val="1200"/>
              </a:spcAft>
              <a:buFont typeface="Arial"/>
              <a:buChar char="•"/>
            </a:pPr>
            <a:r>
              <a:rPr lang="en-US" sz="1600" dirty="0" smtClean="0">
                <a:solidFill>
                  <a:srgbClr val="FF0000"/>
                </a:solidFill>
              </a:rPr>
              <a:t>Action </a:t>
            </a:r>
            <a:r>
              <a:rPr lang="en-US" sz="1600" dirty="0">
                <a:solidFill>
                  <a:srgbClr val="FF0000"/>
                </a:solidFill>
              </a:rPr>
              <a:t>plan </a:t>
            </a:r>
            <a:r>
              <a:rPr lang="en-US" sz="1600" dirty="0" smtClean="0">
                <a:solidFill>
                  <a:srgbClr val="FF0000"/>
                </a:solidFill>
              </a:rPr>
              <a:t>recurrence (with start and end date)</a:t>
            </a:r>
          </a:p>
          <a:p>
            <a:pPr marL="342900" lvl="1" indent="-342900">
              <a:spcBef>
                <a:spcPts val="0"/>
              </a:spcBef>
              <a:buFont typeface="Arial"/>
              <a:buChar char="•"/>
            </a:pPr>
            <a:r>
              <a:rPr lang="en-US" sz="1600" dirty="0" smtClean="0">
                <a:solidFill>
                  <a:srgbClr val="FF0000"/>
                </a:solidFill>
              </a:rPr>
              <a:t>Enhanced Reporting</a:t>
            </a:r>
          </a:p>
          <a:p>
            <a:pPr marL="715963" lvl="1" indent="-352425">
              <a:spcBef>
                <a:spcPts val="0"/>
              </a:spcBef>
              <a:buFont typeface="Arial" panose="020B0604020202020204" pitchFamily="34" charset="0"/>
              <a:buChar char="•"/>
            </a:pPr>
            <a:r>
              <a:rPr lang="en-US" sz="1400" dirty="0">
                <a:solidFill>
                  <a:srgbClr val="FF0000"/>
                </a:solidFill>
              </a:rPr>
              <a:t>BarnOwl Web with custom queries register report</a:t>
            </a:r>
          </a:p>
          <a:p>
            <a:pPr marL="715963" lvl="1" indent="-352425">
              <a:spcBef>
                <a:spcPts val="0"/>
              </a:spcBef>
              <a:buFont typeface="Arial" panose="020B0604020202020204" pitchFamily="34" charset="0"/>
              <a:buChar char="•"/>
            </a:pPr>
            <a:r>
              <a:rPr lang="en-US" sz="1400" dirty="0">
                <a:solidFill>
                  <a:srgbClr val="FF0000"/>
                </a:solidFill>
              </a:rPr>
              <a:t>SSRS (SQL Server Reporting Services) reporting</a:t>
            </a:r>
          </a:p>
          <a:p>
            <a:pPr marL="715963" lvl="1" indent="-352425">
              <a:spcBef>
                <a:spcPts val="0"/>
              </a:spcBef>
              <a:buFont typeface="Arial" panose="020B0604020202020204" pitchFamily="34" charset="0"/>
              <a:buChar char="•"/>
            </a:pPr>
            <a:r>
              <a:rPr lang="en-US" sz="1400" dirty="0" smtClean="0">
                <a:solidFill>
                  <a:srgbClr val="FF0000"/>
                </a:solidFill>
              </a:rPr>
              <a:t>Risk </a:t>
            </a:r>
            <a:r>
              <a:rPr lang="en-US" sz="1400" dirty="0">
                <a:solidFill>
                  <a:srgbClr val="FF0000"/>
                </a:solidFill>
              </a:rPr>
              <a:t>Power BI dashboard</a:t>
            </a:r>
          </a:p>
          <a:p>
            <a:pPr marL="715963" lvl="1" indent="-352425">
              <a:spcBef>
                <a:spcPts val="0"/>
              </a:spcBef>
              <a:buFont typeface="Arial" panose="020B0604020202020204" pitchFamily="34" charset="0"/>
              <a:buChar char="•"/>
            </a:pPr>
            <a:r>
              <a:rPr lang="en-US" sz="1400" dirty="0">
                <a:solidFill>
                  <a:srgbClr val="FF0000"/>
                </a:solidFill>
              </a:rPr>
              <a:t>Voting (RSA, CSA) Power BI dashboard</a:t>
            </a:r>
          </a:p>
          <a:p>
            <a:pPr marL="715963" lvl="1" indent="-352425">
              <a:spcBef>
                <a:spcPts val="0"/>
              </a:spcBef>
              <a:buFont typeface="Arial" panose="020B0604020202020204" pitchFamily="34" charset="0"/>
              <a:buChar char="•"/>
            </a:pPr>
            <a:r>
              <a:rPr lang="en-US" sz="1400" dirty="0" smtClean="0">
                <a:solidFill>
                  <a:srgbClr val="FF0000"/>
                </a:solidFill>
              </a:rPr>
              <a:t>Surveys </a:t>
            </a:r>
            <a:r>
              <a:rPr lang="en-US" sz="1400" dirty="0">
                <a:solidFill>
                  <a:srgbClr val="FF0000"/>
                </a:solidFill>
              </a:rPr>
              <a:t>/ Compliance Power BI dashboard</a:t>
            </a:r>
          </a:p>
          <a:p>
            <a:pPr marL="715963" lvl="1" indent="-352425">
              <a:spcBef>
                <a:spcPts val="0"/>
              </a:spcBef>
              <a:buFont typeface="Arial" panose="020B0604020202020204" pitchFamily="34" charset="0"/>
              <a:buChar char="•"/>
            </a:pPr>
            <a:r>
              <a:rPr lang="en-US" sz="1400" dirty="0" smtClean="0">
                <a:solidFill>
                  <a:srgbClr val="FF0000"/>
                </a:solidFill>
              </a:rPr>
              <a:t>Audit </a:t>
            </a:r>
            <a:r>
              <a:rPr lang="en-US" sz="1400" dirty="0">
                <a:solidFill>
                  <a:srgbClr val="FF0000"/>
                </a:solidFill>
              </a:rPr>
              <a:t>Power BI </a:t>
            </a:r>
            <a:r>
              <a:rPr lang="en-US" sz="1400" dirty="0" smtClean="0">
                <a:solidFill>
                  <a:srgbClr val="FF0000"/>
                </a:solidFill>
              </a:rPr>
              <a:t>dashboard</a:t>
            </a:r>
          </a:p>
          <a:p>
            <a:pPr marL="715963" lvl="1" indent="-352425">
              <a:spcBef>
                <a:spcPts val="0"/>
              </a:spcBef>
              <a:buFont typeface="Arial" panose="020B0604020202020204" pitchFamily="34" charset="0"/>
              <a:buChar char="•"/>
            </a:pPr>
            <a:endParaRPr lang="en-US" sz="1400" dirty="0">
              <a:solidFill>
                <a:srgbClr val="FF0000"/>
              </a:solidFill>
            </a:endParaRPr>
          </a:p>
          <a:p>
            <a:pPr marL="457200" lvl="1" indent="0">
              <a:buNone/>
            </a:pPr>
            <a:endParaRPr lang="en-ZA" sz="1600" dirty="0" smtClean="0">
              <a:solidFill>
                <a:srgbClr val="FF0000"/>
              </a:solidFill>
            </a:endParaRPr>
          </a:p>
          <a:p>
            <a:pPr lvl="1"/>
            <a:endParaRPr lang="en-US" sz="1400" dirty="0">
              <a:solidFill>
                <a:srgbClr val="FF0000"/>
              </a:solidFill>
            </a:endParaRPr>
          </a:p>
          <a:p>
            <a:pPr lvl="1"/>
            <a:endParaRPr lang="en-ZA" sz="1600" dirty="0">
              <a:solidFill>
                <a:srgbClr val="FF0000"/>
              </a:solidFill>
            </a:endParaRPr>
          </a:p>
          <a:p>
            <a:endParaRPr lang="en-ZA" sz="1400" dirty="0">
              <a:solidFill>
                <a:srgbClr val="000000"/>
              </a:solidFill>
            </a:endParaRPr>
          </a:p>
          <a:p>
            <a:pPr marL="0" indent="0">
              <a:buNone/>
            </a:pPr>
            <a:endParaRPr lang="en-ZA" sz="1400" dirty="0">
              <a:solidFill>
                <a:srgbClr val="000000"/>
              </a:solidFill>
            </a:endParaRPr>
          </a:p>
        </p:txBody>
      </p:sp>
    </p:spTree>
    <p:extLst>
      <p:ext uri="{BB962C8B-B14F-4D97-AF65-F5344CB8AC3E}">
        <p14:creationId xmlns:p14="http://schemas.microsoft.com/office/powerpoint/2010/main" val="376465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 calcmode="lin" valueType="num">
                                      <p:cBhvr additive="base">
                                        <p:cTn id="5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anim calcmode="lin" valueType="num">
                                      <p:cBhvr additive="base">
                                        <p:cTn id="6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4" end="14"/>
                                            </p:txEl>
                                          </p:spTgt>
                                        </p:tgtEl>
                                        <p:attrNameLst>
                                          <p:attrName>style.visibility</p:attrName>
                                        </p:attrNameLst>
                                      </p:cBhvr>
                                      <p:to>
                                        <p:strVal val="visible"/>
                                      </p:to>
                                    </p:set>
                                    <p:anim calcmode="lin" valueType="num">
                                      <p:cBhvr additive="base">
                                        <p:cTn id="7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15" end="15"/>
                                            </p:txEl>
                                          </p:spTgt>
                                        </p:tgtEl>
                                        <p:attrNameLst>
                                          <p:attrName>style.visibility</p:attrName>
                                        </p:attrNameLst>
                                      </p:cBhvr>
                                      <p:to>
                                        <p:strVal val="visible"/>
                                      </p:to>
                                    </p:set>
                                    <p:anim calcmode="lin" valueType="num">
                                      <p:cBhvr additive="base">
                                        <p:cTn id="7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16" end="16"/>
                                            </p:txEl>
                                          </p:spTgt>
                                        </p:tgtEl>
                                        <p:attrNameLst>
                                          <p:attrName>style.visibility</p:attrName>
                                        </p:attrNameLst>
                                      </p:cBhvr>
                                      <p:to>
                                        <p:strVal val="visible"/>
                                      </p:to>
                                    </p:set>
                                    <p:anim calcmode="lin" valueType="num">
                                      <p:cBhvr additive="base">
                                        <p:cTn id="83"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16" end="1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 calcmode="lin" valueType="num">
                                      <p:cBhvr additive="base">
                                        <p:cTn id="87"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
                                            <p:txEl>
                                              <p:pRg st="17" end="17"/>
                                            </p:txEl>
                                          </p:spTgt>
                                        </p:tgtEl>
                                        <p:attrNameLst>
                                          <p:attrName>style.visibility</p:attrName>
                                        </p:attrNameLst>
                                      </p:cBhvr>
                                      <p:to>
                                        <p:strVal val="visible"/>
                                      </p:to>
                                    </p:set>
                                    <p:anim calcmode="lin" valueType="num">
                                      <p:cBhvr additive="base">
                                        <p:cTn id="91"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
                                            <p:txEl>
                                              <p:pRg st="20" end="20"/>
                                            </p:txEl>
                                          </p:spTgt>
                                        </p:tgtEl>
                                        <p:attrNameLst>
                                          <p:attrName>style.visibility</p:attrName>
                                        </p:attrNameLst>
                                      </p:cBhvr>
                                      <p:to>
                                        <p:strVal val="visible"/>
                                      </p:to>
                                    </p:set>
                                    <p:anim calcmode="lin" valueType="num">
                                      <p:cBhvr additive="base">
                                        <p:cTn id="95" dur="500" fill="hold"/>
                                        <p:tgtEl>
                                          <p:spTgt spid="6">
                                            <p:txEl>
                                              <p:pRg st="20" end="2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20" end="20"/>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
                                            <p:txEl>
                                              <p:pRg st="19" end="19"/>
                                            </p:txEl>
                                          </p:spTgt>
                                        </p:tgtEl>
                                        <p:attrNameLst>
                                          <p:attrName>style.visibility</p:attrName>
                                        </p:attrNameLst>
                                      </p:cBhvr>
                                      <p:to>
                                        <p:strVal val="visible"/>
                                      </p:to>
                                    </p:set>
                                    <p:anim calcmode="lin" valueType="num">
                                      <p:cBhvr additive="base">
                                        <p:cTn id="99"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6">
                                            <p:txEl>
                                              <p:pRg st="19" end="19"/>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
                                            <p:txEl>
                                              <p:pRg st="21" end="21"/>
                                            </p:txEl>
                                          </p:spTgt>
                                        </p:tgtEl>
                                        <p:attrNameLst>
                                          <p:attrName>style.visibility</p:attrName>
                                        </p:attrNameLst>
                                      </p:cBhvr>
                                      <p:to>
                                        <p:strVal val="visible"/>
                                      </p:to>
                                    </p:set>
                                    <p:anim calcmode="lin" valueType="num">
                                      <p:cBhvr additive="base">
                                        <p:cTn id="103" dur="500" fill="hold"/>
                                        <p:tgtEl>
                                          <p:spTgt spid="6">
                                            <p:txEl>
                                              <p:pRg st="21" end="21"/>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BarnOwl Web landing page</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98636" y="545334"/>
            <a:ext cx="8747910" cy="4271979"/>
          </a:xfrm>
          <a:prstGeom prst="rect">
            <a:avLst/>
          </a:prstGeom>
        </p:spPr>
      </p:pic>
    </p:spTree>
    <p:extLst>
      <p:ext uri="{BB962C8B-B14F-4D97-AF65-F5344CB8AC3E}">
        <p14:creationId xmlns:p14="http://schemas.microsoft.com/office/powerpoint/2010/main" val="195393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439" y="727113"/>
            <a:ext cx="8890652" cy="4814372"/>
          </a:xfrm>
          <a:prstGeom prst="rect">
            <a:avLst/>
          </a:prstGeom>
        </p:spPr>
      </p:pic>
      <p:sp>
        <p:nvSpPr>
          <p:cNvPr id="6" name="Title 1"/>
          <p:cNvSpPr>
            <a:spLocks noGrp="1"/>
          </p:cNvSpPr>
          <p:nvPr>
            <p:ph type="title"/>
          </p:nvPr>
        </p:nvSpPr>
        <p:spPr>
          <a:xfrm>
            <a:off x="-12235" y="77117"/>
            <a:ext cx="9144000" cy="738131"/>
          </a:xfrm>
        </p:spPr>
        <p:txBody>
          <a:bodyPr>
            <a:normAutofit fontScale="90000"/>
          </a:bodyPr>
          <a:lstStyle/>
          <a:p>
            <a:r>
              <a:rPr lang="en-US" sz="2800" dirty="0" smtClean="0">
                <a:solidFill>
                  <a:srgbClr val="FF0000"/>
                </a:solidFill>
              </a:rPr>
              <a:t>V11 new look &amp; feel risk register</a:t>
            </a:r>
            <a:r>
              <a:rPr lang="en-US" sz="2800" dirty="0">
                <a:solidFill>
                  <a:srgbClr val="FF0000"/>
                </a:solidFill>
              </a:rPr>
              <a:t/>
            </a:r>
            <a:br>
              <a:rPr lang="en-US" sz="2800" dirty="0">
                <a:solidFill>
                  <a:srgbClr val="FF0000"/>
                </a:solidFill>
              </a:rPr>
            </a:br>
            <a:endParaRPr lang="en-US" sz="2800" dirty="0">
              <a:solidFill>
                <a:srgbClr val="FF0000"/>
              </a:solidFill>
            </a:endParaRPr>
          </a:p>
        </p:txBody>
      </p:sp>
    </p:spTree>
    <p:extLst>
      <p:ext uri="{BB962C8B-B14F-4D97-AF65-F5344CB8AC3E}">
        <p14:creationId xmlns:p14="http://schemas.microsoft.com/office/powerpoint/2010/main" val="135104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235" y="77117"/>
            <a:ext cx="9144000" cy="738131"/>
          </a:xfrm>
        </p:spPr>
        <p:txBody>
          <a:bodyPr>
            <a:normAutofit fontScale="90000"/>
          </a:bodyPr>
          <a:lstStyle/>
          <a:p>
            <a:r>
              <a:rPr lang="en-US" sz="2800" dirty="0">
                <a:solidFill>
                  <a:srgbClr val="FF0000"/>
                </a:solidFill>
              </a:rPr>
              <a:t>My </a:t>
            </a:r>
            <a:r>
              <a:rPr lang="en-US" sz="2800" dirty="0" smtClean="0">
                <a:solidFill>
                  <a:srgbClr val="FF0000"/>
                </a:solidFill>
              </a:rPr>
              <a:t>Surveys</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2" name="Picture 1"/>
          <p:cNvPicPr>
            <a:picLocks noChangeAspect="1"/>
          </p:cNvPicPr>
          <p:nvPr/>
        </p:nvPicPr>
        <p:blipFill>
          <a:blip r:embed="rId2"/>
          <a:stretch>
            <a:fillRect/>
          </a:stretch>
        </p:blipFill>
        <p:spPr>
          <a:xfrm>
            <a:off x="172296" y="815248"/>
            <a:ext cx="8774937" cy="4280054"/>
          </a:xfrm>
          <a:prstGeom prst="rect">
            <a:avLst/>
          </a:prstGeom>
        </p:spPr>
      </p:pic>
      <p:pic>
        <p:nvPicPr>
          <p:cNvPr id="8" name="Picture 7"/>
          <p:cNvPicPr>
            <a:picLocks noChangeAspect="1"/>
          </p:cNvPicPr>
          <p:nvPr/>
        </p:nvPicPr>
        <p:blipFill>
          <a:blip r:embed="rId3"/>
          <a:stretch>
            <a:fillRect/>
          </a:stretch>
        </p:blipFill>
        <p:spPr>
          <a:xfrm>
            <a:off x="85839" y="795588"/>
            <a:ext cx="8861394" cy="4319373"/>
          </a:xfrm>
          <a:prstGeom prst="rect">
            <a:avLst/>
          </a:prstGeom>
        </p:spPr>
      </p:pic>
      <p:pic>
        <p:nvPicPr>
          <p:cNvPr id="9" name="Picture 8"/>
          <p:cNvPicPr>
            <a:picLocks noChangeAspect="1"/>
          </p:cNvPicPr>
          <p:nvPr/>
        </p:nvPicPr>
        <p:blipFill>
          <a:blip r:embed="rId4"/>
          <a:stretch>
            <a:fillRect/>
          </a:stretch>
        </p:blipFill>
        <p:spPr>
          <a:xfrm>
            <a:off x="6382473" y="1043813"/>
            <a:ext cx="2564759" cy="4051489"/>
          </a:xfrm>
          <a:prstGeom prst="rect">
            <a:avLst/>
          </a:prstGeom>
        </p:spPr>
      </p:pic>
      <p:sp>
        <p:nvSpPr>
          <p:cNvPr id="11" name="Rectangle 10"/>
          <p:cNvSpPr/>
          <p:nvPr/>
        </p:nvSpPr>
        <p:spPr>
          <a:xfrm>
            <a:off x="6382474" y="1083131"/>
            <a:ext cx="2564759" cy="401217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509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47073ECD01CB4BA3A84A350002D106" ma:contentTypeVersion="12" ma:contentTypeDescription="Create a new document." ma:contentTypeScope="" ma:versionID="6da1c88daadc06ace7d1565229b5db84">
  <xsd:schema xmlns:xsd="http://www.w3.org/2001/XMLSchema" xmlns:xs="http://www.w3.org/2001/XMLSchema" xmlns:p="http://schemas.microsoft.com/office/2006/metadata/properties" xmlns:ns3="33dea491-5db5-42cf-9444-a194cea09f0f" xmlns:ns4="49c491ec-9da9-45a9-92c1-3b4460aac702" targetNamespace="http://schemas.microsoft.com/office/2006/metadata/properties" ma:root="true" ma:fieldsID="157cc1b6369ca96b49c6b1f75038fc91" ns3:_="" ns4:_="">
    <xsd:import namespace="33dea491-5db5-42cf-9444-a194cea09f0f"/>
    <xsd:import namespace="49c491ec-9da9-45a9-92c1-3b4460aac7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a491-5db5-42cf-9444-a194cea09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c491ec-9da9-45a9-92c1-3b4460aac7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4C29D4-04F4-4BED-99AD-8CCF6CC3E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a491-5db5-42cf-9444-a194cea09f0f"/>
    <ds:schemaRef ds:uri="49c491ec-9da9-45a9-92c1-3b4460aac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FD10E7-E157-4D70-A2B6-CD7D93061359}">
  <ds:schemaRefs>
    <ds:schemaRef ds:uri="http://schemas.microsoft.com/sharepoint/v3/contenttype/forms"/>
  </ds:schemaRefs>
</ds:datastoreItem>
</file>

<file path=customXml/itemProps3.xml><?xml version="1.0" encoding="utf-8"?>
<ds:datastoreItem xmlns:ds="http://schemas.openxmlformats.org/officeDocument/2006/customXml" ds:itemID="{558CF7C4-D1C8-4741-B60B-28B919176C92}">
  <ds:schemaRefs>
    <ds:schemaRef ds:uri="http://purl.org/dc/elements/1.1/"/>
    <ds:schemaRef ds:uri="33dea491-5db5-42cf-9444-a194cea09f0f"/>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49c491ec-9da9-45a9-92c1-3b4460aac70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1443</TotalTime>
  <Words>1125</Words>
  <Application>Microsoft Office PowerPoint</Application>
  <PresentationFormat>On-screen Show (4:3)</PresentationFormat>
  <Paragraphs>123</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Brandon Grotesque Regular</vt:lpstr>
      <vt:lpstr>Calibri</vt:lpstr>
      <vt:lpstr>Montserrat</vt:lpstr>
      <vt:lpstr>Office Theme</vt:lpstr>
      <vt:lpstr>PowerPoint Presentation</vt:lpstr>
      <vt:lpstr>BarnOwl V11.2 - Agenda </vt:lpstr>
      <vt:lpstr>PowerPoint Presentation</vt:lpstr>
      <vt:lpstr>PowerPoint Presentation</vt:lpstr>
      <vt:lpstr>V11 BarnOwl Desktop and BarnOwl Web  </vt:lpstr>
      <vt:lpstr>Features of BarnOwl V11.2 </vt:lpstr>
      <vt:lpstr>BarnOwl Web landing page </vt:lpstr>
      <vt:lpstr>V11 new look &amp; feel risk register </vt:lpstr>
      <vt:lpstr>My Surveys </vt:lpstr>
      <vt:lpstr>My Questionnaires  </vt:lpstr>
      <vt:lpstr>CSAs (Control Self Assessment)  </vt:lpstr>
      <vt:lpstr>RSAs (Risk Self Assessment)  </vt:lpstr>
      <vt:lpstr>Key Indicators by Unit  </vt:lpstr>
      <vt:lpstr>My Key Indicators (KPI, KRI, KCI) – showing my non finalised KIs </vt:lpstr>
      <vt:lpstr>Key Indicator period values  </vt:lpstr>
      <vt:lpstr>Recurrence enhancements - Action Plans, RSAs, CSAs, Surveys &amp; Questionnaires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upgrade to V11? </vt:lpstr>
      <vt:lpstr>How do I upgrade to V11 (Continued) </vt:lpstr>
      <vt:lpstr>BarnOwl website: www.barnowl.co.za  </vt:lpstr>
      <vt:lpstr>What's new document  </vt:lpstr>
      <vt:lpstr>What's new document  </vt:lpstr>
      <vt:lpstr>What's new document  </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Tozer 1</dc:creator>
  <cp:lastModifiedBy>Cheryl Keller</cp:lastModifiedBy>
  <cp:revision>635</cp:revision>
  <cp:lastPrinted>2024-02-28T16:55:32Z</cp:lastPrinted>
  <dcterms:created xsi:type="dcterms:W3CDTF">2013-11-14T13:48:36Z</dcterms:created>
  <dcterms:modified xsi:type="dcterms:W3CDTF">2024-03-01T09:54:03Z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0x0101008D47073ECD01CB4BA3A84A350002D106</vt:lpwstr>
  </property>
</Properties>
</file>