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8" r:id="rId3"/>
    <p:sldId id="269" r:id="rId4"/>
    <p:sldId id="270" r:id="rId5"/>
    <p:sldId id="273" r:id="rId6"/>
    <p:sldId id="272" r:id="rId7"/>
    <p:sldId id="271" r:id="rId8"/>
    <p:sldId id="26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71" d="100"/>
          <a:sy n="71" d="100"/>
        </p:scale>
        <p:origin x="618" y="5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F1BC166-4C22-4F57-B2E8-ECD827162B9F}" type="datetimeFigureOut">
              <a:rPr lang="en-ZA" smtClean="0"/>
              <a:t>2018/09/07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3025847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1BC166-4C22-4F57-B2E8-ECD827162B9F}" type="datetimeFigureOut">
              <a:rPr lang="en-ZA" smtClean="0"/>
              <a:t>2018/09/07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971218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1BC166-4C22-4F57-B2E8-ECD827162B9F}" type="datetimeFigureOut">
              <a:rPr lang="en-ZA" smtClean="0"/>
              <a:t>2018/09/07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5CCC446-3499-4AD0-89DC-3F12CB5629DE}" type="slidenum">
              <a:rPr lang="en-ZA" smtClean="0"/>
              <a:t>‹#›</a:t>
            </a:fld>
            <a:endParaRPr lang="en-Z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8030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1BC166-4C22-4F57-B2E8-ECD827162B9F}" type="datetimeFigureOut">
              <a:rPr lang="en-ZA" smtClean="0"/>
              <a:t>2018/09/07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3028534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1BC166-4C22-4F57-B2E8-ECD827162B9F}" type="datetimeFigureOut">
              <a:rPr lang="en-ZA" smtClean="0"/>
              <a:t>2018/09/07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5CCC446-3499-4AD0-89DC-3F12CB5629DE}" type="slidenum">
              <a:rPr lang="en-ZA" smtClean="0"/>
              <a:t>‹#›</a:t>
            </a:fld>
            <a:endParaRPr lang="en-Z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197129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1BC166-4C22-4F57-B2E8-ECD827162B9F}" type="datetimeFigureOut">
              <a:rPr lang="en-ZA" smtClean="0"/>
              <a:t>2018/09/07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2654797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1BC166-4C22-4F57-B2E8-ECD827162B9F}" type="datetimeFigureOut">
              <a:rPr lang="en-ZA" smtClean="0"/>
              <a:t>2018/09/07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26597436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1BC166-4C22-4F57-B2E8-ECD827162B9F}" type="datetimeFigureOut">
              <a:rPr lang="en-ZA" smtClean="0"/>
              <a:t>2018/09/07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2493424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1BC166-4C22-4F57-B2E8-ECD827162B9F}" type="datetimeFigureOut">
              <a:rPr lang="en-ZA" smtClean="0"/>
              <a:t>2018/09/07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1446734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1BC166-4C22-4F57-B2E8-ECD827162B9F}" type="datetimeFigureOut">
              <a:rPr lang="en-ZA" smtClean="0"/>
              <a:t>2018/09/07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565461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F1BC166-4C22-4F57-B2E8-ECD827162B9F}" type="datetimeFigureOut">
              <a:rPr lang="en-ZA" smtClean="0"/>
              <a:t>2018/09/07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1154154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F1BC166-4C22-4F57-B2E8-ECD827162B9F}" type="datetimeFigureOut">
              <a:rPr lang="en-ZA" smtClean="0"/>
              <a:t>2018/09/07</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2754610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F1BC166-4C22-4F57-B2E8-ECD827162B9F}" type="datetimeFigureOut">
              <a:rPr lang="en-ZA" smtClean="0"/>
              <a:t>2018/09/07</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2282041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BC166-4C22-4F57-B2E8-ECD827162B9F}" type="datetimeFigureOut">
              <a:rPr lang="en-ZA" smtClean="0"/>
              <a:t>2018/09/07</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2415038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BC166-4C22-4F57-B2E8-ECD827162B9F}" type="datetimeFigureOut">
              <a:rPr lang="en-ZA" smtClean="0"/>
              <a:t>2018/09/07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3900764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BC166-4C22-4F57-B2E8-ECD827162B9F}" type="datetimeFigureOut">
              <a:rPr lang="en-ZA" smtClean="0"/>
              <a:t>2018/09/07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5CCC446-3499-4AD0-89DC-3F12CB5629DE}" type="slidenum">
              <a:rPr lang="en-ZA" smtClean="0"/>
              <a:t>‹#›</a:t>
            </a:fld>
            <a:endParaRPr lang="en-ZA"/>
          </a:p>
        </p:txBody>
      </p:sp>
    </p:spTree>
    <p:extLst>
      <p:ext uri="{BB962C8B-B14F-4D97-AF65-F5344CB8AC3E}">
        <p14:creationId xmlns:p14="http://schemas.microsoft.com/office/powerpoint/2010/main" val="4282170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F1BC166-4C22-4F57-B2E8-ECD827162B9F}" type="datetimeFigureOut">
              <a:rPr lang="en-ZA" smtClean="0"/>
              <a:t>2018/09/07</a:t>
            </a:fld>
            <a:endParaRPr lang="en-Z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5CCC446-3499-4AD0-89DC-3F12CB5629DE}" type="slidenum">
              <a:rPr lang="en-ZA" smtClean="0"/>
              <a:t>‹#›</a:t>
            </a:fld>
            <a:endParaRPr lang="en-ZA"/>
          </a:p>
        </p:txBody>
      </p:sp>
    </p:spTree>
    <p:extLst>
      <p:ext uri="{BB962C8B-B14F-4D97-AF65-F5344CB8AC3E}">
        <p14:creationId xmlns:p14="http://schemas.microsoft.com/office/powerpoint/2010/main" val="408343650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404534"/>
            <a:ext cx="9715499" cy="1646302"/>
          </a:xfrm>
        </p:spPr>
        <p:txBody>
          <a:bodyPr/>
          <a:lstStyle/>
          <a:p>
            <a:r>
              <a:rPr lang="en-ZA" dirty="0" smtClean="0"/>
              <a:t>WHY RISK MANAGEMENT FAILS</a:t>
            </a:r>
            <a:endParaRPr lang="en-ZA" dirty="0"/>
          </a:p>
        </p:txBody>
      </p:sp>
      <p:sp>
        <p:nvSpPr>
          <p:cNvPr id="3" name="Subtitle 2"/>
          <p:cNvSpPr>
            <a:spLocks noGrp="1"/>
          </p:cNvSpPr>
          <p:nvPr>
            <p:ph type="subTitle" idx="1"/>
          </p:nvPr>
        </p:nvSpPr>
        <p:spPr/>
        <p:txBody>
          <a:bodyPr/>
          <a:lstStyle/>
          <a:p>
            <a:r>
              <a:rPr lang="en-ZA" dirty="0" smtClean="0">
                <a:solidFill>
                  <a:schemeClr val="tx1"/>
                </a:solidFill>
              </a:rPr>
              <a:t>Mira Consulting</a:t>
            </a:r>
          </a:p>
          <a:p>
            <a:r>
              <a:rPr lang="en-ZA" dirty="0" smtClean="0">
                <a:solidFill>
                  <a:schemeClr val="tx1"/>
                </a:solidFill>
              </a:rPr>
              <a:t>6 September 2018</a:t>
            </a:r>
            <a:endParaRPr lang="en-ZA" dirty="0">
              <a:solidFill>
                <a:schemeClr val="tx1"/>
              </a:solidFill>
            </a:endParaRPr>
          </a:p>
        </p:txBody>
      </p:sp>
    </p:spTree>
    <p:extLst>
      <p:ext uri="{BB962C8B-B14F-4D97-AF65-F5344CB8AC3E}">
        <p14:creationId xmlns:p14="http://schemas.microsoft.com/office/powerpoint/2010/main" val="1791382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10300447" cy="623047"/>
          </a:xfrm>
        </p:spPr>
        <p:txBody>
          <a:bodyPr>
            <a:normAutofit/>
          </a:bodyPr>
          <a:lstStyle/>
          <a:p>
            <a:pPr algn="ctr"/>
            <a:r>
              <a:rPr lang="en-GB" sz="2400" dirty="0" smtClean="0"/>
              <a:t>10 Common Risk Management Failures and how to avoid them</a:t>
            </a:r>
            <a:endParaRPr lang="en-ZA" sz="2400" dirty="0"/>
          </a:p>
        </p:txBody>
      </p:sp>
      <p:sp>
        <p:nvSpPr>
          <p:cNvPr id="3" name="Content Placeholder 2"/>
          <p:cNvSpPr>
            <a:spLocks noGrp="1"/>
          </p:cNvSpPr>
          <p:nvPr>
            <p:ph idx="1"/>
          </p:nvPr>
        </p:nvSpPr>
        <p:spPr>
          <a:xfrm>
            <a:off x="542864" y="699247"/>
            <a:ext cx="9025466" cy="5461000"/>
          </a:xfrm>
        </p:spPr>
        <p:txBody>
          <a:bodyPr>
            <a:normAutofit/>
          </a:bodyPr>
          <a:lstStyle/>
          <a:p>
            <a:r>
              <a:rPr lang="en-GB" dirty="0" smtClean="0"/>
              <a:t>01. Poor governance and “Tone at the Top”</a:t>
            </a:r>
          </a:p>
          <a:p>
            <a:pPr lvl="1"/>
            <a:r>
              <a:rPr lang="en-GB" dirty="0" smtClean="0"/>
              <a:t>Effective governance and tone at the top drive transparency, openness and commitment to continuous improvement needed for risk management to function effectively</a:t>
            </a:r>
          </a:p>
          <a:p>
            <a:pPr lvl="1"/>
            <a:r>
              <a:rPr lang="en-GB" dirty="0" smtClean="0"/>
              <a:t>Leadership failure will almost always undermine even the strongest risk management capabilities</a:t>
            </a:r>
            <a:r>
              <a:rPr lang="en-ZA" dirty="0"/>
              <a:t> </a:t>
            </a:r>
            <a:r>
              <a:rPr lang="en-ZA" dirty="0" smtClean="0"/>
              <a:t>i.e.:-</a:t>
            </a:r>
          </a:p>
          <a:p>
            <a:pPr lvl="2"/>
            <a:r>
              <a:rPr lang="en-GB" sz="1600" dirty="0" smtClean="0"/>
              <a:t>Management fails to understand the nature of risks undertaken by the organisation</a:t>
            </a:r>
          </a:p>
          <a:p>
            <a:pPr lvl="2"/>
            <a:r>
              <a:rPr lang="en-GB" sz="1600" dirty="0" smtClean="0"/>
              <a:t>Risks are not considered explicitly by management when evaluating new market ventures, products or an acquisition or investment</a:t>
            </a:r>
          </a:p>
          <a:p>
            <a:pPr lvl="2"/>
            <a:r>
              <a:rPr lang="en-GB" sz="1600" dirty="0" smtClean="0"/>
              <a:t>There is an ineffective or non-existent communication of risk information up, down and across the organisation</a:t>
            </a:r>
          </a:p>
          <a:p>
            <a:pPr marL="914400" lvl="2" indent="0">
              <a:buNone/>
            </a:pPr>
            <a:endParaRPr lang="en-GB" dirty="0" smtClean="0"/>
          </a:p>
          <a:p>
            <a:r>
              <a:rPr lang="en-GB" dirty="0" smtClean="0"/>
              <a:t>02. Reckless risk taking</a:t>
            </a:r>
          </a:p>
          <a:p>
            <a:pPr lvl="1"/>
            <a:r>
              <a:rPr lang="en-GB" dirty="0" smtClean="0"/>
              <a:t>Reliance on competent people are an important aspect of risk management BUT a reliance on them without limits, checks and balances or independent monitoring and reporting is ill-advised</a:t>
            </a:r>
          </a:p>
        </p:txBody>
      </p:sp>
    </p:spTree>
    <p:extLst>
      <p:ext uri="{BB962C8B-B14F-4D97-AF65-F5344CB8AC3E}">
        <p14:creationId xmlns:p14="http://schemas.microsoft.com/office/powerpoint/2010/main" val="1286683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090" y="699247"/>
            <a:ext cx="9076266" cy="5461000"/>
          </a:xfrm>
        </p:spPr>
        <p:txBody>
          <a:bodyPr>
            <a:normAutofit/>
          </a:bodyPr>
          <a:lstStyle/>
          <a:p>
            <a:r>
              <a:rPr lang="en-GB" dirty="0" smtClean="0"/>
              <a:t>03. Inability to implement ERM</a:t>
            </a:r>
          </a:p>
          <a:p>
            <a:pPr lvl="1"/>
            <a:r>
              <a:rPr lang="en-GB" dirty="0" smtClean="0"/>
              <a:t>Efforts to implement ERM are unfocused, severely resource-constrained and pushed down. Common indicators include:-</a:t>
            </a:r>
          </a:p>
          <a:p>
            <a:pPr lvl="2"/>
            <a:r>
              <a:rPr lang="en-GB" sz="1600" dirty="0" smtClean="0"/>
              <a:t>Lack of executive management support and involvement</a:t>
            </a:r>
          </a:p>
          <a:p>
            <a:pPr lvl="2"/>
            <a:r>
              <a:rPr lang="en-GB" sz="1600" dirty="0" smtClean="0"/>
              <a:t>Lack of traction due to the initiative being delegated to lower levels in the organisation</a:t>
            </a:r>
          </a:p>
          <a:p>
            <a:pPr lvl="2"/>
            <a:r>
              <a:rPr lang="en-GB" sz="1600" dirty="0" smtClean="0"/>
              <a:t>Risk management is driven by functional silos within the organisation</a:t>
            </a:r>
          </a:p>
          <a:p>
            <a:r>
              <a:rPr lang="en-GB" dirty="0" smtClean="0"/>
              <a:t>04. Non-existent, Ineffective/Inefficient Risk Assessment</a:t>
            </a:r>
          </a:p>
          <a:p>
            <a:pPr lvl="1"/>
            <a:r>
              <a:rPr lang="en-GB" dirty="0" smtClean="0"/>
              <a:t>Risk assessment activities fail to identify key risks effectively, efficiently and promptly</a:t>
            </a:r>
          </a:p>
          <a:p>
            <a:pPr lvl="1"/>
            <a:r>
              <a:rPr lang="en-GB" dirty="0" smtClean="0"/>
              <a:t>Periodic risk assessment rarely impact business plans and decisions</a:t>
            </a:r>
          </a:p>
          <a:p>
            <a:r>
              <a:rPr lang="en-GB" dirty="0" smtClean="0"/>
              <a:t>05. Falling prey to the “herd” mentality</a:t>
            </a:r>
          </a:p>
          <a:p>
            <a:pPr lvl="1"/>
            <a:r>
              <a:rPr lang="en-GB" dirty="0" smtClean="0"/>
              <a:t>Management continues to execute the same strategy and business model despite change in market conditions/ operating environment</a:t>
            </a:r>
          </a:p>
          <a:p>
            <a:r>
              <a:rPr lang="en-GB" dirty="0" smtClean="0"/>
              <a:t>06. Misunderstanding the “if you can’t measure it, you can’t manage it” mind-set</a:t>
            </a:r>
          </a:p>
          <a:p>
            <a:pPr lvl="1"/>
            <a:r>
              <a:rPr lang="en-GB" dirty="0" smtClean="0"/>
              <a:t>The inability to measure a risk will not make it go away</a:t>
            </a:r>
          </a:p>
          <a:p>
            <a:pPr lvl="1"/>
            <a:endParaRPr lang="en-GB" dirty="0" smtClean="0"/>
          </a:p>
          <a:p>
            <a:pPr lvl="1"/>
            <a:endParaRPr lang="en-GB" dirty="0" smtClean="0"/>
          </a:p>
        </p:txBody>
      </p:sp>
      <p:sp>
        <p:nvSpPr>
          <p:cNvPr id="6" name="Title 1"/>
          <p:cNvSpPr>
            <a:spLocks noGrp="1"/>
          </p:cNvSpPr>
          <p:nvPr>
            <p:ph type="title"/>
          </p:nvPr>
        </p:nvSpPr>
        <p:spPr>
          <a:xfrm>
            <a:off x="0" y="76200"/>
            <a:ext cx="10300447" cy="623047"/>
          </a:xfrm>
        </p:spPr>
        <p:txBody>
          <a:bodyPr>
            <a:normAutofit/>
          </a:bodyPr>
          <a:lstStyle/>
          <a:p>
            <a:pPr algn="ctr"/>
            <a:r>
              <a:rPr lang="en-GB" sz="2400" dirty="0" smtClean="0"/>
              <a:t>10 Common Risk Management Failures and how to avoid them</a:t>
            </a:r>
            <a:endParaRPr lang="en-ZA" sz="2400" dirty="0"/>
          </a:p>
        </p:txBody>
      </p:sp>
    </p:spTree>
    <p:extLst>
      <p:ext uri="{BB962C8B-B14F-4D97-AF65-F5344CB8AC3E}">
        <p14:creationId xmlns:p14="http://schemas.microsoft.com/office/powerpoint/2010/main" val="2844577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0190" y="699247"/>
            <a:ext cx="9000066" cy="5461000"/>
          </a:xfrm>
        </p:spPr>
        <p:txBody>
          <a:bodyPr>
            <a:normAutofit lnSpcReduction="10000"/>
          </a:bodyPr>
          <a:lstStyle/>
          <a:p>
            <a:r>
              <a:rPr lang="en-GB" dirty="0" smtClean="0"/>
              <a:t>07. Accepting the lack of transparency in High-Risk areas</a:t>
            </a:r>
          </a:p>
          <a:p>
            <a:pPr lvl="1"/>
            <a:r>
              <a:rPr lang="en-GB" dirty="0" smtClean="0"/>
              <a:t>Dysfunctional, excessive risk taking is fostered by an inability to see the full picture</a:t>
            </a:r>
          </a:p>
          <a:p>
            <a:pPr lvl="1"/>
            <a:r>
              <a:rPr lang="en-GB" dirty="0" smtClean="0"/>
              <a:t>Important for management to create risk awareness and an open and positive risk culture </a:t>
            </a:r>
          </a:p>
          <a:p>
            <a:r>
              <a:rPr lang="en-GB" dirty="0" smtClean="0"/>
              <a:t>08. Not integrating Risk Management with Strategy-Setting and Performance Management</a:t>
            </a:r>
          </a:p>
          <a:p>
            <a:pPr lvl="1"/>
            <a:r>
              <a:rPr lang="en-GB" dirty="0" smtClean="0"/>
              <a:t>Risk is often an afterthought to the formulation of strategy resulting in strategic objectives that may be unrealistic and risk management becoming an appendage to performance management</a:t>
            </a:r>
          </a:p>
          <a:p>
            <a:r>
              <a:rPr lang="en-GB" dirty="0" smtClean="0"/>
              <a:t>09. Ignoring the Dysfunctionalities and “Blind Spots” of the Organisations Culture</a:t>
            </a:r>
          </a:p>
          <a:p>
            <a:pPr lvl="1"/>
            <a:r>
              <a:rPr lang="en-GB" dirty="0" smtClean="0"/>
              <a:t>An organisations culture has a huge impact on its ability to prevent the occurrence of unacceptable risk events and identify new and emerging risks in a changing operating environment</a:t>
            </a:r>
          </a:p>
          <a:p>
            <a:r>
              <a:rPr lang="en-GB" dirty="0" smtClean="0"/>
              <a:t>10. Not involving the Board timeously </a:t>
            </a:r>
          </a:p>
          <a:p>
            <a:pPr lvl="1"/>
            <a:r>
              <a:rPr lang="en-GB" dirty="0" smtClean="0"/>
              <a:t>Management informs the Board after significant risks are taken</a:t>
            </a:r>
          </a:p>
          <a:p>
            <a:pPr lvl="1"/>
            <a:r>
              <a:rPr lang="en-GB" dirty="0" smtClean="0"/>
              <a:t>Board not fully knowledgeable of priority business risks facing the organisation</a:t>
            </a:r>
          </a:p>
          <a:p>
            <a:pPr lvl="1"/>
            <a:r>
              <a:rPr lang="en-GB" dirty="0" smtClean="0"/>
              <a:t>Risk profile is rarely discussed at board -level</a:t>
            </a:r>
          </a:p>
          <a:p>
            <a:pPr lvl="1"/>
            <a:endParaRPr lang="en-GB" dirty="0" smtClean="0"/>
          </a:p>
        </p:txBody>
      </p:sp>
      <p:sp>
        <p:nvSpPr>
          <p:cNvPr id="5" name="Title 1"/>
          <p:cNvSpPr>
            <a:spLocks noGrp="1"/>
          </p:cNvSpPr>
          <p:nvPr>
            <p:ph type="title"/>
          </p:nvPr>
        </p:nvSpPr>
        <p:spPr>
          <a:xfrm>
            <a:off x="0" y="76200"/>
            <a:ext cx="10300447" cy="623047"/>
          </a:xfrm>
        </p:spPr>
        <p:txBody>
          <a:bodyPr>
            <a:normAutofit/>
          </a:bodyPr>
          <a:lstStyle/>
          <a:p>
            <a:pPr algn="ctr"/>
            <a:r>
              <a:rPr lang="en-GB" sz="2400" dirty="0" smtClean="0"/>
              <a:t>10 Common Risk Management Failures and how to avoid them</a:t>
            </a:r>
            <a:endParaRPr lang="en-ZA" sz="2400" dirty="0"/>
          </a:p>
        </p:txBody>
      </p:sp>
    </p:spTree>
    <p:extLst>
      <p:ext uri="{BB962C8B-B14F-4D97-AF65-F5344CB8AC3E}">
        <p14:creationId xmlns:p14="http://schemas.microsoft.com/office/powerpoint/2010/main" val="4096420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048" y="11879"/>
            <a:ext cx="7636026" cy="626296"/>
          </a:xfrm>
        </p:spPr>
        <p:txBody>
          <a:bodyPr>
            <a:normAutofit/>
          </a:bodyPr>
          <a:lstStyle/>
          <a:p>
            <a:pPr algn="ctr"/>
            <a:r>
              <a:rPr lang="en-ZA" sz="2400" dirty="0"/>
              <a:t>Why Risk Management </a:t>
            </a:r>
            <a:r>
              <a:rPr lang="en-ZA" sz="2400" dirty="0" smtClean="0"/>
              <a:t>!</a:t>
            </a:r>
            <a:endParaRPr lang="en-ZA" sz="2400" dirty="0"/>
          </a:p>
        </p:txBody>
      </p:sp>
      <p:sp>
        <p:nvSpPr>
          <p:cNvPr id="5" name="TextBox 4"/>
          <p:cNvSpPr txBox="1"/>
          <p:nvPr/>
        </p:nvSpPr>
        <p:spPr>
          <a:xfrm>
            <a:off x="2198839" y="838462"/>
            <a:ext cx="6595533" cy="1785104"/>
          </a:xfrm>
          <a:prstGeom prst="rect">
            <a:avLst/>
          </a:prstGeom>
          <a:noFill/>
          <a:ln>
            <a:solidFill>
              <a:srgbClr val="FF0000"/>
            </a:solidFill>
          </a:ln>
        </p:spPr>
        <p:txBody>
          <a:bodyPr wrap="square" rtlCol="0">
            <a:spAutoFit/>
          </a:bodyPr>
          <a:lstStyle/>
          <a:p>
            <a:r>
              <a:rPr lang="en-US" sz="1400" b="1" dirty="0"/>
              <a:t>“Risk evaluation and management skills are now central to the long-term viability of any organisation”. Moreover, risk management now constitutes a premier </a:t>
            </a:r>
            <a:r>
              <a:rPr lang="en-US" sz="1400" b="1" dirty="0" smtClean="0"/>
              <a:t>discipline </a:t>
            </a:r>
            <a:r>
              <a:rPr lang="en-US" sz="1400" b="1" dirty="0"/>
              <a:t>that no organisation can do without. You only have to look at the high-profile and costly examples of companies that recently were devastated by some expensive flaw in their business model being exposed to public scrutiny. What they would have given to have perceived the full extent of the problem in advance and acted on it” </a:t>
            </a:r>
          </a:p>
          <a:p>
            <a:r>
              <a:rPr lang="en-US" sz="1200" b="1" dirty="0" smtClean="0">
                <a:solidFill>
                  <a:srgbClr val="FF0000"/>
                </a:solidFill>
              </a:rPr>
              <a:t>Clem </a:t>
            </a:r>
            <a:r>
              <a:rPr lang="en-US" sz="1200" b="1" dirty="0">
                <a:solidFill>
                  <a:srgbClr val="FF0000"/>
                </a:solidFill>
              </a:rPr>
              <a:t>Sunter - 2016 IRMSA Risk Report</a:t>
            </a:r>
            <a:endParaRPr lang="en-ZA" sz="1200" b="1" dirty="0">
              <a:solidFill>
                <a:srgbClr val="FF0000"/>
              </a:solidFill>
            </a:endParaRPr>
          </a:p>
        </p:txBody>
      </p:sp>
      <p:sp>
        <p:nvSpPr>
          <p:cNvPr id="8" name="TextBox 7"/>
          <p:cNvSpPr txBox="1"/>
          <p:nvPr/>
        </p:nvSpPr>
        <p:spPr>
          <a:xfrm>
            <a:off x="2198840" y="2873052"/>
            <a:ext cx="6595533" cy="1138773"/>
          </a:xfrm>
          <a:prstGeom prst="rect">
            <a:avLst/>
          </a:prstGeom>
          <a:noFill/>
          <a:ln>
            <a:solidFill>
              <a:srgbClr val="FF0000"/>
            </a:solidFill>
          </a:ln>
        </p:spPr>
        <p:txBody>
          <a:bodyPr wrap="square" rtlCol="0">
            <a:spAutoFit/>
          </a:bodyPr>
          <a:lstStyle/>
          <a:p>
            <a:r>
              <a:rPr lang="en-US" sz="1400" b="1" dirty="0"/>
              <a:t>“A mature RM program is a safety net. It protects boards and senior leadership from accusations of negligence by demonstrating a clear dedication to uncovering risk. It also provides transparency and assurance of on-time and on-budget achievement of corporate performance objectives.”</a:t>
            </a:r>
          </a:p>
          <a:p>
            <a:r>
              <a:rPr lang="en-US" sz="1200" b="1" dirty="0">
                <a:solidFill>
                  <a:srgbClr val="FF0000"/>
                </a:solidFill>
              </a:rPr>
              <a:t>Steve Minsky – Co-author RIMS Risk Maturity Model</a:t>
            </a:r>
            <a:endParaRPr lang="en-ZA" sz="1200" b="1" dirty="0">
              <a:solidFill>
                <a:srgbClr val="FF0000"/>
              </a:solidFill>
            </a:endParaRPr>
          </a:p>
        </p:txBody>
      </p:sp>
      <p:sp>
        <p:nvSpPr>
          <p:cNvPr id="9" name="TextBox 8"/>
          <p:cNvSpPr txBox="1"/>
          <p:nvPr/>
        </p:nvSpPr>
        <p:spPr>
          <a:xfrm>
            <a:off x="2198840" y="4298132"/>
            <a:ext cx="6595533" cy="1138773"/>
          </a:xfrm>
          <a:prstGeom prst="rect">
            <a:avLst/>
          </a:prstGeom>
          <a:noFill/>
          <a:ln>
            <a:solidFill>
              <a:srgbClr val="FF0000"/>
            </a:solidFill>
          </a:ln>
        </p:spPr>
        <p:txBody>
          <a:bodyPr wrap="square" rtlCol="0">
            <a:spAutoFit/>
          </a:bodyPr>
          <a:lstStyle/>
          <a:p>
            <a:r>
              <a:rPr lang="en-US" sz="1400" b="1" dirty="0"/>
              <a:t>“If risk management is properly embedded within an organization and a strong risk management culture adopted, we will see more organizations being able to maintain stability during times of difficulty and seize the opportunities that come their way to prosper”</a:t>
            </a:r>
          </a:p>
          <a:p>
            <a:r>
              <a:rPr lang="en-US" sz="1200" b="1" dirty="0">
                <a:solidFill>
                  <a:srgbClr val="FF0000"/>
                </a:solidFill>
              </a:rPr>
              <a:t>Christopher Palm – IRMSA Chief Risk Advisor 2018 IRMSA Risk Report</a:t>
            </a:r>
            <a:endParaRPr lang="en-ZA" sz="1200" b="1" dirty="0">
              <a:solidFill>
                <a:srgbClr val="FF0000"/>
              </a:solidFill>
            </a:endParaRPr>
          </a:p>
        </p:txBody>
      </p:sp>
    </p:spTree>
    <p:extLst>
      <p:ext uri="{BB962C8B-B14F-4D97-AF65-F5344CB8AC3E}">
        <p14:creationId xmlns:p14="http://schemas.microsoft.com/office/powerpoint/2010/main" val="641539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534" y="11879"/>
            <a:ext cx="9549897" cy="626296"/>
          </a:xfrm>
        </p:spPr>
        <p:txBody>
          <a:bodyPr>
            <a:normAutofit/>
          </a:bodyPr>
          <a:lstStyle/>
          <a:p>
            <a:pPr algn="ctr"/>
            <a:r>
              <a:rPr lang="en-ZA" sz="2400" dirty="0" smtClean="0"/>
              <a:t>Why Risk Management !</a:t>
            </a:r>
            <a:endParaRPr lang="en-ZA" sz="2400" b="1" spc="100" dirty="0">
              <a:solidFill>
                <a:srgbClr val="EF4136"/>
              </a:solidFill>
              <a:latin typeface="+mn-lt"/>
            </a:endParaRPr>
          </a:p>
        </p:txBody>
      </p:sp>
      <p:sp>
        <p:nvSpPr>
          <p:cNvPr id="5" name="TextBox 4"/>
          <p:cNvSpPr txBox="1"/>
          <p:nvPr/>
        </p:nvSpPr>
        <p:spPr>
          <a:xfrm>
            <a:off x="118534" y="733516"/>
            <a:ext cx="5350934" cy="1508105"/>
          </a:xfrm>
          <a:prstGeom prst="rect">
            <a:avLst/>
          </a:prstGeom>
          <a:noFill/>
          <a:ln>
            <a:solidFill>
              <a:srgbClr val="FF0000"/>
            </a:solidFill>
          </a:ln>
        </p:spPr>
        <p:txBody>
          <a:bodyPr wrap="square" rtlCol="0">
            <a:spAutoFit/>
          </a:bodyPr>
          <a:lstStyle/>
          <a:p>
            <a:pPr algn="ctr"/>
            <a:r>
              <a:rPr lang="en-ZA" sz="1600" b="1" dirty="0">
                <a:solidFill>
                  <a:srgbClr val="FF0000"/>
                </a:solidFill>
              </a:rPr>
              <a:t>“You can’t easily blame a board member for not knowing something. But you can blame a board member for creating a culture where he doesn’t know something</a:t>
            </a:r>
            <a:r>
              <a:rPr lang="en-ZA" sz="1600" b="1" dirty="0" smtClean="0">
                <a:solidFill>
                  <a:srgbClr val="FF0000"/>
                </a:solidFill>
              </a:rPr>
              <a:t>.”</a:t>
            </a:r>
          </a:p>
          <a:p>
            <a:pPr algn="ctr"/>
            <a:r>
              <a:rPr lang="en-ZA" sz="1400" b="1" i="1" dirty="0"/>
              <a:t>Gerry </a:t>
            </a:r>
            <a:r>
              <a:rPr lang="en-ZA" sz="1400" b="1" i="1" dirty="0" err="1"/>
              <a:t>Grimstone</a:t>
            </a:r>
            <a:r>
              <a:rPr lang="en-ZA" sz="1400" b="1" i="1" dirty="0"/>
              <a:t> – Chairman of Standard Life and Barclays Bank </a:t>
            </a:r>
            <a:r>
              <a:rPr lang="en-ZA" sz="1400" b="1" i="1" dirty="0" smtClean="0"/>
              <a:t>plc</a:t>
            </a:r>
            <a:endParaRPr lang="en-ZA" sz="1400" b="1" i="1" dirty="0"/>
          </a:p>
        </p:txBody>
      </p:sp>
      <p:sp>
        <p:nvSpPr>
          <p:cNvPr id="7" name="TextBox 6"/>
          <p:cNvSpPr txBox="1"/>
          <p:nvPr/>
        </p:nvSpPr>
        <p:spPr>
          <a:xfrm>
            <a:off x="5598455" y="749059"/>
            <a:ext cx="4069977" cy="1261884"/>
          </a:xfrm>
          <a:prstGeom prst="rect">
            <a:avLst/>
          </a:prstGeom>
          <a:noFill/>
          <a:ln>
            <a:solidFill>
              <a:srgbClr val="FF0000"/>
            </a:solidFill>
          </a:ln>
        </p:spPr>
        <p:txBody>
          <a:bodyPr wrap="square" rtlCol="0">
            <a:spAutoFit/>
          </a:bodyPr>
          <a:lstStyle/>
          <a:p>
            <a:pPr algn="ctr"/>
            <a:r>
              <a:rPr lang="en-US" sz="1600" b="1" dirty="0">
                <a:solidFill>
                  <a:srgbClr val="FF0000"/>
                </a:solidFill>
              </a:rPr>
              <a:t>“The consummate leader cultivates the moral law, and strictly adheres to method and discipline; thus it is in his power to control success</a:t>
            </a:r>
            <a:r>
              <a:rPr lang="en-US" sz="1600" b="1" dirty="0" smtClean="0">
                <a:solidFill>
                  <a:srgbClr val="FF0000"/>
                </a:solidFill>
              </a:rPr>
              <a:t>.”</a:t>
            </a:r>
          </a:p>
          <a:p>
            <a:pPr algn="ctr"/>
            <a:r>
              <a:rPr lang="en-US" sz="1200" b="1" dirty="0" smtClean="0"/>
              <a:t>Sun Tzu, Art of war</a:t>
            </a:r>
            <a:endParaRPr lang="en-ZA" sz="1200" b="1" dirty="0"/>
          </a:p>
        </p:txBody>
      </p:sp>
      <p:sp>
        <p:nvSpPr>
          <p:cNvPr id="8" name="TextBox 7"/>
          <p:cNvSpPr txBox="1"/>
          <p:nvPr/>
        </p:nvSpPr>
        <p:spPr>
          <a:xfrm>
            <a:off x="118534" y="2449729"/>
            <a:ext cx="5350934" cy="1261884"/>
          </a:xfrm>
          <a:prstGeom prst="rect">
            <a:avLst/>
          </a:prstGeom>
          <a:noFill/>
          <a:ln>
            <a:solidFill>
              <a:srgbClr val="FF0000"/>
            </a:solidFill>
          </a:ln>
        </p:spPr>
        <p:txBody>
          <a:bodyPr wrap="square" rtlCol="0">
            <a:spAutoFit/>
          </a:bodyPr>
          <a:lstStyle/>
          <a:p>
            <a:pPr algn="ctr"/>
            <a:r>
              <a:rPr lang="en-US" sz="1600" b="1" dirty="0">
                <a:solidFill>
                  <a:srgbClr val="FF0000"/>
                </a:solidFill>
              </a:rPr>
              <a:t>“It is not power that corrupts but fear. Fear of losing power corrupts those who wield it and fear of the scourge of power corrupts those who are subject to it…” </a:t>
            </a:r>
            <a:endParaRPr lang="en-US" sz="1600" b="1" dirty="0" smtClean="0">
              <a:solidFill>
                <a:srgbClr val="FF0000"/>
              </a:solidFill>
            </a:endParaRPr>
          </a:p>
          <a:p>
            <a:pPr algn="ctr"/>
            <a:r>
              <a:rPr lang="en-US" sz="1200" b="1" dirty="0"/>
              <a:t>Aung San Suu Kyi – Freedom from Fear</a:t>
            </a:r>
            <a:endParaRPr lang="en-ZA" sz="1200" b="1" dirty="0"/>
          </a:p>
        </p:txBody>
      </p:sp>
      <p:sp>
        <p:nvSpPr>
          <p:cNvPr id="9" name="TextBox 8"/>
          <p:cNvSpPr txBox="1"/>
          <p:nvPr/>
        </p:nvSpPr>
        <p:spPr>
          <a:xfrm>
            <a:off x="2660028" y="4022724"/>
            <a:ext cx="5350934" cy="1508105"/>
          </a:xfrm>
          <a:prstGeom prst="rect">
            <a:avLst/>
          </a:prstGeom>
          <a:noFill/>
          <a:ln>
            <a:solidFill>
              <a:srgbClr val="FF0000"/>
            </a:solidFill>
          </a:ln>
        </p:spPr>
        <p:txBody>
          <a:bodyPr wrap="square" rtlCol="0">
            <a:spAutoFit/>
          </a:bodyPr>
          <a:lstStyle/>
          <a:p>
            <a:pPr algn="ctr"/>
            <a:r>
              <a:rPr lang="en-US" sz="1600" b="1" dirty="0" smtClean="0">
                <a:solidFill>
                  <a:srgbClr val="FF0000"/>
                </a:solidFill>
              </a:rPr>
              <a:t>“There are known knowns. These are things we know that we know. There are known unknowns. That is to say, there are things that we know we don’t know. But there are also unknown unknowns. These are things we don’t know we don’t know.”</a:t>
            </a:r>
          </a:p>
          <a:p>
            <a:pPr algn="ctr"/>
            <a:r>
              <a:rPr lang="en-US" sz="1200" b="1" dirty="0" smtClean="0"/>
              <a:t>Donald Rumsfeld</a:t>
            </a:r>
            <a:endParaRPr lang="en-ZA" sz="1200" b="1" dirty="0"/>
          </a:p>
        </p:txBody>
      </p:sp>
      <p:sp>
        <p:nvSpPr>
          <p:cNvPr id="10" name="TextBox 9"/>
          <p:cNvSpPr txBox="1"/>
          <p:nvPr/>
        </p:nvSpPr>
        <p:spPr>
          <a:xfrm>
            <a:off x="5598454" y="2217085"/>
            <a:ext cx="4069977" cy="523220"/>
          </a:xfrm>
          <a:prstGeom prst="rect">
            <a:avLst/>
          </a:prstGeom>
          <a:noFill/>
          <a:ln>
            <a:solidFill>
              <a:srgbClr val="FF0000"/>
            </a:solidFill>
          </a:ln>
        </p:spPr>
        <p:txBody>
          <a:bodyPr wrap="square" rtlCol="0">
            <a:spAutoFit/>
          </a:bodyPr>
          <a:lstStyle/>
          <a:p>
            <a:pPr algn="ctr"/>
            <a:r>
              <a:rPr lang="en-US" sz="1600" b="1" dirty="0" smtClean="0">
                <a:solidFill>
                  <a:srgbClr val="FF0000"/>
                </a:solidFill>
              </a:rPr>
              <a:t>“Honesty is the soul of business”</a:t>
            </a:r>
          </a:p>
          <a:p>
            <a:pPr algn="ctr"/>
            <a:r>
              <a:rPr lang="en-US" sz="1200" b="1" dirty="0" smtClean="0"/>
              <a:t>Old Dutch proverb</a:t>
            </a:r>
            <a:endParaRPr lang="en-ZA" sz="1200" b="1" dirty="0"/>
          </a:p>
        </p:txBody>
      </p:sp>
      <p:sp>
        <p:nvSpPr>
          <p:cNvPr id="11" name="TextBox 10"/>
          <p:cNvSpPr txBox="1"/>
          <p:nvPr/>
        </p:nvSpPr>
        <p:spPr>
          <a:xfrm>
            <a:off x="5598457" y="2946448"/>
            <a:ext cx="4069977" cy="769441"/>
          </a:xfrm>
          <a:prstGeom prst="rect">
            <a:avLst/>
          </a:prstGeom>
          <a:noFill/>
          <a:ln>
            <a:solidFill>
              <a:srgbClr val="FF0000"/>
            </a:solidFill>
          </a:ln>
        </p:spPr>
        <p:txBody>
          <a:bodyPr wrap="square" rtlCol="0">
            <a:spAutoFit/>
          </a:bodyPr>
          <a:lstStyle/>
          <a:p>
            <a:pPr algn="ctr"/>
            <a:r>
              <a:rPr lang="en-US" sz="1600" b="1" dirty="0" smtClean="0">
                <a:solidFill>
                  <a:srgbClr val="FF0000"/>
                </a:solidFill>
              </a:rPr>
              <a:t>“To expect the unexpected shows a thoroughly modern intellect”</a:t>
            </a:r>
          </a:p>
          <a:p>
            <a:pPr algn="ctr"/>
            <a:r>
              <a:rPr lang="en-US" sz="1200" b="1" dirty="0" smtClean="0"/>
              <a:t>Oscar Wilde – Irish Poet and Playwright</a:t>
            </a:r>
            <a:endParaRPr lang="en-ZA" sz="1200" b="1" dirty="0"/>
          </a:p>
        </p:txBody>
      </p:sp>
    </p:spTree>
    <p:extLst>
      <p:ext uri="{BB962C8B-B14F-4D97-AF65-F5344CB8AC3E}">
        <p14:creationId xmlns:p14="http://schemas.microsoft.com/office/powerpoint/2010/main" val="320932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757" y="313764"/>
            <a:ext cx="8596668" cy="647700"/>
          </a:xfrm>
        </p:spPr>
        <p:txBody>
          <a:bodyPr/>
          <a:lstStyle/>
          <a:p>
            <a:r>
              <a:rPr lang="en-GB" dirty="0" smtClean="0"/>
              <a:t>What can we do?</a:t>
            </a:r>
            <a:endParaRPr lang="en-ZA" dirty="0"/>
          </a:p>
        </p:txBody>
      </p:sp>
      <p:sp>
        <p:nvSpPr>
          <p:cNvPr id="3" name="Content Placeholder 2"/>
          <p:cNvSpPr>
            <a:spLocks noGrp="1"/>
          </p:cNvSpPr>
          <p:nvPr>
            <p:ph idx="1"/>
          </p:nvPr>
        </p:nvSpPr>
        <p:spPr>
          <a:xfrm>
            <a:off x="677334" y="1257301"/>
            <a:ext cx="8596668" cy="4784062"/>
          </a:xfrm>
        </p:spPr>
        <p:txBody>
          <a:bodyPr>
            <a:normAutofit/>
          </a:bodyPr>
          <a:lstStyle/>
          <a:p>
            <a:r>
              <a:rPr lang="en-GB" sz="2000" dirty="0" smtClean="0"/>
              <a:t>Be an enabler for the “tone at the top” to filter down</a:t>
            </a:r>
          </a:p>
          <a:p>
            <a:r>
              <a:rPr lang="en-GB" sz="2000" dirty="0" smtClean="0"/>
              <a:t>Build relationships across the organisation</a:t>
            </a:r>
          </a:p>
          <a:p>
            <a:r>
              <a:rPr lang="en-GB" sz="2000" dirty="0" smtClean="0"/>
              <a:t>Know the business- be a trusted advisor adding value</a:t>
            </a:r>
          </a:p>
          <a:p>
            <a:r>
              <a:rPr lang="en-GB" sz="2000" dirty="0" smtClean="0"/>
              <a:t>Identify the right risks at all levels of the organisation </a:t>
            </a:r>
          </a:p>
          <a:p>
            <a:r>
              <a:rPr lang="en-GB" sz="2000" dirty="0" smtClean="0"/>
              <a:t>Deliver meaningful business decision reporting</a:t>
            </a:r>
            <a:endParaRPr lang="en-ZA" sz="2000" dirty="0"/>
          </a:p>
        </p:txBody>
      </p:sp>
    </p:spTree>
    <p:extLst>
      <p:ext uri="{BB962C8B-B14F-4D97-AF65-F5344CB8AC3E}">
        <p14:creationId xmlns:p14="http://schemas.microsoft.com/office/powerpoint/2010/main" val="370075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3" y="514924"/>
            <a:ext cx="3854528" cy="424876"/>
          </a:xfrm>
        </p:spPr>
        <p:txBody>
          <a:bodyPr/>
          <a:lstStyle/>
          <a:p>
            <a:r>
              <a:rPr lang="en-GB" dirty="0"/>
              <a:t>Mira Consulting </a:t>
            </a:r>
            <a:endParaRPr lang="en-ZA" dirty="0"/>
          </a:p>
        </p:txBody>
      </p:sp>
      <p:sp>
        <p:nvSpPr>
          <p:cNvPr id="5" name="Content Placeholder 4"/>
          <p:cNvSpPr>
            <a:spLocks noGrp="1"/>
          </p:cNvSpPr>
          <p:nvPr>
            <p:ph idx="1"/>
          </p:nvPr>
        </p:nvSpPr>
        <p:spPr/>
        <p:txBody>
          <a:bodyPr>
            <a:normAutofit/>
          </a:bodyPr>
          <a:lstStyle/>
          <a:p>
            <a:pPr marL="0" indent="0">
              <a:buNone/>
            </a:pPr>
            <a:endParaRPr lang="en-ZA" sz="1600" dirty="0" smtClean="0"/>
          </a:p>
          <a:p>
            <a:pPr marL="0" indent="0">
              <a:buNone/>
            </a:pPr>
            <a:r>
              <a:rPr lang="en-ZA" sz="1600" dirty="0" smtClean="0"/>
              <a:t>Lead Consultant </a:t>
            </a:r>
          </a:p>
          <a:p>
            <a:pPr marL="0" indent="0">
              <a:buNone/>
            </a:pPr>
            <a:r>
              <a:rPr lang="en-ZA" sz="1600" dirty="0" smtClean="0"/>
              <a:t>Mira </a:t>
            </a:r>
            <a:r>
              <a:rPr lang="en-ZA" sz="1600" dirty="0"/>
              <a:t>Butler has more than 7 years of Risk Management experience. Her specialist skills include advisory and implementation at all phases of the risk and business continuity management cycle and can assist in developing your organisation’s risk culture level by providing a proven programme with supporting processes.</a:t>
            </a:r>
          </a:p>
          <a:p>
            <a:pPr marL="0" indent="0">
              <a:buNone/>
            </a:pPr>
            <a:r>
              <a:rPr lang="en-ZA" sz="1600" dirty="0"/>
              <a:t>In addition hereto, Mira’s Governance experience includes providing corporate governance advisory and secretariat services to various </a:t>
            </a:r>
            <a:r>
              <a:rPr lang="en-ZA" sz="1600" dirty="0" smtClean="0"/>
              <a:t>organisations.</a:t>
            </a:r>
            <a:endParaRPr lang="en-ZA" sz="1600" dirty="0"/>
          </a:p>
          <a:p>
            <a:pPr marL="0" indent="0">
              <a:buNone/>
            </a:pPr>
            <a:r>
              <a:rPr lang="en-ZA" sz="1600" dirty="0" smtClean="0"/>
              <a:t>She </a:t>
            </a:r>
            <a:r>
              <a:rPr lang="en-ZA" sz="1600" dirty="0"/>
              <a:t>is a member of the South African Risk Manager’s Association (IRMSA</a:t>
            </a:r>
            <a:r>
              <a:rPr lang="en-ZA" sz="1600" dirty="0" smtClean="0"/>
              <a:t>).</a:t>
            </a:r>
            <a:r>
              <a:rPr lang="en-ZA" sz="1600" dirty="0"/>
              <a:t> </a:t>
            </a:r>
          </a:p>
          <a:p>
            <a:pPr marL="0" indent="0">
              <a:buNone/>
            </a:pPr>
            <a:r>
              <a:rPr lang="en-ZA" sz="1600" u="sng" dirty="0"/>
              <a:t>E-mail</a:t>
            </a:r>
            <a:r>
              <a:rPr lang="en-ZA" sz="1600" dirty="0"/>
              <a:t>: mira.consulting@outlook.com</a:t>
            </a:r>
          </a:p>
          <a:p>
            <a:pPr marL="0" indent="0">
              <a:buNone/>
            </a:pPr>
            <a:r>
              <a:rPr lang="en-ZA" sz="1600" u="sng" dirty="0"/>
              <a:t>Mobile</a:t>
            </a:r>
            <a:r>
              <a:rPr lang="en-ZA" sz="1600" dirty="0"/>
              <a:t>: +27 83 543 4863 </a:t>
            </a:r>
          </a:p>
          <a:p>
            <a:pPr lvl="8"/>
            <a:endParaRPr lang="en-ZA" dirty="0"/>
          </a:p>
        </p:txBody>
      </p:sp>
      <p:pic>
        <p:nvPicPr>
          <p:cNvPr id="1026" name="Picture 2" descr="unnam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3" y="1041826"/>
            <a:ext cx="3386137" cy="1720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4"/>
          <p:cNvSpPr>
            <a:spLocks noChangeArrowheads="1"/>
          </p:cNvSpPr>
          <p:nvPr/>
        </p:nvSpPr>
        <p:spPr bwMode="auto">
          <a:xfrm>
            <a:off x="1032933" y="275356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5845" y="3086087"/>
            <a:ext cx="1317625" cy="1974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435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Custom 2">
      <a:dk1>
        <a:sysClr val="windowText" lastClr="000000"/>
      </a:dk1>
      <a:lt1>
        <a:sysClr val="window" lastClr="FFFFFF"/>
      </a:lt1>
      <a:dk2>
        <a:srgbClr val="000000"/>
      </a:dk2>
      <a:lt2>
        <a:srgbClr val="F8F8F8"/>
      </a:lt2>
      <a:accent1>
        <a:srgbClr val="C00000"/>
      </a:accent1>
      <a:accent2>
        <a:srgbClr val="FF0000"/>
      </a:accent2>
      <a:accent3>
        <a:srgbClr val="FF5050"/>
      </a:accent3>
      <a:accent4>
        <a:srgbClr val="808080"/>
      </a:accent4>
      <a:accent5>
        <a:srgbClr val="5F5F5F"/>
      </a:accent5>
      <a:accent6>
        <a:srgbClr val="4D4D4D"/>
      </a:accent6>
      <a:hlink>
        <a:srgbClr val="5F5F5F"/>
      </a:hlink>
      <a:folHlink>
        <a:srgbClr val="91919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585</TotalTime>
  <Words>1006</Words>
  <Application>Microsoft Office PowerPoint</Application>
  <PresentationFormat>Widescreen</PresentationFormat>
  <Paragraphs>72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WHY RISK MANAGEMENT FAILS</vt:lpstr>
      <vt:lpstr>10 Common Risk Management Failures and how to avoid them</vt:lpstr>
      <vt:lpstr>10 Common Risk Management Failures and how to avoid them</vt:lpstr>
      <vt:lpstr>10 Common Risk Management Failures and how to avoid them</vt:lpstr>
      <vt:lpstr>Why Risk Management !</vt:lpstr>
      <vt:lpstr>Why Risk Management !</vt:lpstr>
      <vt:lpstr>What can we do?</vt:lpstr>
      <vt:lpstr>Mira Consulting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CULTURE</dc:title>
  <dc:creator>Maya Vallabh</dc:creator>
  <cp:lastModifiedBy>Windows User</cp:lastModifiedBy>
  <cp:revision>43</cp:revision>
  <dcterms:created xsi:type="dcterms:W3CDTF">2018-06-27T05:49:00Z</dcterms:created>
  <dcterms:modified xsi:type="dcterms:W3CDTF">2018-09-07T08:32:53Z</dcterms:modified>
</cp:coreProperties>
</file>